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43"/>
  </p:handoutMasterIdLst>
  <p:sldIdLst>
    <p:sldId id="256" r:id="rId3"/>
    <p:sldId id="257" r:id="rId5"/>
    <p:sldId id="303" r:id="rId6"/>
    <p:sldId id="370" r:id="rId7"/>
    <p:sldId id="371" r:id="rId8"/>
    <p:sldId id="372" r:id="rId9"/>
    <p:sldId id="373" r:id="rId10"/>
    <p:sldId id="365" r:id="rId11"/>
    <p:sldId id="376" r:id="rId12"/>
    <p:sldId id="368" r:id="rId13"/>
    <p:sldId id="369" r:id="rId14"/>
    <p:sldId id="334" r:id="rId15"/>
    <p:sldId id="305" r:id="rId16"/>
    <p:sldId id="306" r:id="rId17"/>
    <p:sldId id="307" r:id="rId18"/>
    <p:sldId id="308" r:id="rId19"/>
    <p:sldId id="310" r:id="rId20"/>
    <p:sldId id="311" r:id="rId21"/>
    <p:sldId id="374" r:id="rId22"/>
    <p:sldId id="313" r:id="rId23"/>
    <p:sldId id="262" r:id="rId24"/>
    <p:sldId id="290" r:id="rId25"/>
    <p:sldId id="291" r:id="rId26"/>
    <p:sldId id="314" r:id="rId27"/>
    <p:sldId id="316" r:id="rId28"/>
    <p:sldId id="317" r:id="rId29"/>
    <p:sldId id="319" r:id="rId30"/>
    <p:sldId id="333" r:id="rId31"/>
    <p:sldId id="329" r:id="rId32"/>
    <p:sldId id="413" r:id="rId33"/>
    <p:sldId id="321" r:id="rId34"/>
    <p:sldId id="322" r:id="rId35"/>
    <p:sldId id="323" r:id="rId36"/>
    <p:sldId id="324" r:id="rId37"/>
    <p:sldId id="326" r:id="rId38"/>
    <p:sldId id="327" r:id="rId39"/>
    <p:sldId id="328" r:id="rId40"/>
    <p:sldId id="325" r:id="rId41"/>
    <p:sldId id="301" r:id="rId42"/>
  </p:sldIdLst>
  <p:sldSz cx="9144000" cy="6858000" type="screen4x3"/>
  <p:notesSz cx="6858000" cy="9144000"/>
  <p:custDataLst>
    <p:tags r:id="rId47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9900"/>
    <a:srgbClr val="FF99CC"/>
    <a:srgbClr val="FF7C80"/>
    <a:srgbClr val="FFCB37"/>
    <a:srgbClr val="FF0000"/>
    <a:srgbClr val="CC9900"/>
    <a:srgbClr val="FFD85D"/>
    <a:srgbClr val="9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6" autoAdjust="0"/>
    <p:restoredTop sz="84375" autoAdjust="0"/>
  </p:normalViewPr>
  <p:slideViewPr>
    <p:cSldViewPr showGuides="1">
      <p:cViewPr varScale="1">
        <p:scale>
          <a:sx n="96" d="100"/>
          <a:sy n="96" d="100"/>
        </p:scale>
        <p:origin x="-2064" y="-90"/>
      </p:cViewPr>
      <p:guideLst>
        <p:guide orient="horz" pos="215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4" d="100"/>
          <a:sy n="54" d="100"/>
        </p:scale>
        <p:origin x="-1854" y="-90"/>
      </p:cViewPr>
      <p:guideLst>
        <p:guide orient="horz" pos="2866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7" Type="http://schemas.openxmlformats.org/officeDocument/2006/relationships/tags" Target="tags/tag10.xml"/><Relationship Id="rId46" Type="http://schemas.openxmlformats.org/officeDocument/2006/relationships/tableStyles" Target="tableStyles.xml"/><Relationship Id="rId45" Type="http://schemas.openxmlformats.org/officeDocument/2006/relationships/viewProps" Target="viewProps.xml"/><Relationship Id="rId44" Type="http://schemas.openxmlformats.org/officeDocument/2006/relationships/presProps" Target="presProps.xml"/><Relationship Id="rId43" Type="http://schemas.openxmlformats.org/officeDocument/2006/relationships/handoutMaster" Target="handoutMasters/handoutMaster1.xml"/><Relationship Id="rId42" Type="http://schemas.openxmlformats.org/officeDocument/2006/relationships/slide" Target="slides/slide39.xml"/><Relationship Id="rId41" Type="http://schemas.openxmlformats.org/officeDocument/2006/relationships/slide" Target="slides/slide38.xml"/><Relationship Id="rId40" Type="http://schemas.openxmlformats.org/officeDocument/2006/relationships/slide" Target="slides/slide37.xml"/><Relationship Id="rId4" Type="http://schemas.openxmlformats.org/officeDocument/2006/relationships/notesMaster" Target="notesMasters/notesMaster1.xml"/><Relationship Id="rId39" Type="http://schemas.openxmlformats.org/officeDocument/2006/relationships/slide" Target="slides/slide36.xml"/><Relationship Id="rId38" Type="http://schemas.openxmlformats.org/officeDocument/2006/relationships/slide" Target="slides/slide35.xml"/><Relationship Id="rId37" Type="http://schemas.openxmlformats.org/officeDocument/2006/relationships/slide" Target="slides/slide34.xml"/><Relationship Id="rId36" Type="http://schemas.openxmlformats.org/officeDocument/2006/relationships/slide" Target="slides/slide33.xml"/><Relationship Id="rId35" Type="http://schemas.openxmlformats.org/officeDocument/2006/relationships/slide" Target="slides/slide32.xml"/><Relationship Id="rId34" Type="http://schemas.openxmlformats.org/officeDocument/2006/relationships/slide" Target="slides/slide31.xml"/><Relationship Id="rId33" Type="http://schemas.openxmlformats.org/officeDocument/2006/relationships/slide" Target="slides/slide30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685E43A-0B9A-4EB1-8F40-C9B74A97A057}" type="slidenum">
              <a:rPr lang="en-US" altLang="zh-CN"/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u"/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spcBef>
                <a:spcPct val="20000"/>
              </a:spcBef>
              <a:buFont typeface="Wingdings" panose="05000000000000000000" pitchFamily="2" charset="2"/>
              <a:buChar char="u"/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068E20FA-720C-4723-830F-1FA64E27CC08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spcBef>
                <a:spcPct val="20000"/>
              </a:spcBef>
              <a:buFont typeface="Wingdings" panose="05000000000000000000" pitchFamily="2" charset="2"/>
              <a:buChar char="u"/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spcBef>
                <a:spcPct val="20000"/>
              </a:spcBef>
              <a:buFont typeface="Wingdings" panose="05000000000000000000" pitchFamily="2" charset="2"/>
              <a:buChar char="u"/>
              <a:defRPr sz="1200" b="1">
                <a:solidFill>
                  <a:srgbClr val="FFFF00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4513C5EC-2DD9-4D65-B2D5-82437136D5AC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686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3686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901C5067-5D43-4584-B01E-EA8CF5169A22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zh-CN" altLang="en-US"/>
              <a:t>与原来比较，就是多了一个试题册背面的信息填好</a:t>
            </a:r>
            <a:endParaRPr lang="zh-CN" altLang="en-US"/>
          </a:p>
        </p:txBody>
      </p:sp>
      <p:sp>
        <p:nvSpPr>
          <p:cNvPr id="4301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98BFB4D6-A969-4021-B6ED-74C451A13BBD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37892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A62963FE-0794-4C64-A999-86DF7BF12AAF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不干胶；</a:t>
            </a:r>
            <a:r>
              <a:rPr lang="en-US" altLang="zh-CN" dirty="0"/>
              <a:t>FM76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3C5EC-2DD9-4D65-B2D5-82437136D5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3C5EC-2DD9-4D65-B2D5-82437136D5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513C5EC-2DD9-4D65-B2D5-82437136D5AC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8915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389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B7F4C2A2-ACEF-4830-94F6-A7677E942FD6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993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/>
          </a:p>
        </p:txBody>
      </p:sp>
      <p:sp>
        <p:nvSpPr>
          <p:cNvPr id="399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961DD3DB-CF1B-42E0-AA41-DE968E3A8402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zh-CN"/>
          </a:p>
        </p:txBody>
      </p:sp>
      <p:sp>
        <p:nvSpPr>
          <p:cNvPr id="409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E8C8B4D8-3106-420D-95AC-C9F22646039D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7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zh-CN" altLang="en-US"/>
          </a:p>
        </p:txBody>
      </p:sp>
      <p:sp>
        <p:nvSpPr>
          <p:cNvPr id="4198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B2878D29-75DA-4571-9003-CDD70E3AF728}" type="slidenum">
              <a:rPr lang="zh-CN" altLang="en-US" smtClean="0"/>
            </a:fld>
            <a:endParaRPr lang="en-US" altLang="zh-CN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114" name="Group 2"/>
          <p:cNvGrpSpPr/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90115" name="Freeform 3"/>
            <p:cNvSpPr/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90116" name="Group 4"/>
            <p:cNvGrpSpPr/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90117" name="Oval 5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18" name="Oval 6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19" name="Oval 7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20" name="Oval 8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21" name="Oval 9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22" name="Freeform 10"/>
              <p:cNvSpPr/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23" name="Freeform 11"/>
              <p:cNvSpPr/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24" name="Freeform 12"/>
              <p:cNvSpPr/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25" name="Freeform 13"/>
              <p:cNvSpPr/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26" name="Freeform 14"/>
              <p:cNvSpPr/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27" name="Oval 15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0128" name="Group 16"/>
            <p:cNvGrpSpPr/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90129" name="Oval 17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0" name="Oval 18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1" name="Oval 19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2" name="Oval 20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3" name="Oval 21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4" name="Oval 22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5" name="Oval 23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6" name="Oval 24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7" name="Freeform 25"/>
              <p:cNvSpPr/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8" name="Freeform 26"/>
              <p:cNvSpPr/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39" name="Freeform 27"/>
              <p:cNvSpPr/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40" name="Freeform 28"/>
              <p:cNvSpPr/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41" name="Freeform 29"/>
              <p:cNvSpPr/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42" name="Freeform 30"/>
              <p:cNvSpPr/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43" name="Freeform 31"/>
              <p:cNvSpPr/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44" name="Freeform 32"/>
              <p:cNvSpPr/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45" name="Freeform 33"/>
              <p:cNvSpPr/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46" name="Freeform 34"/>
              <p:cNvSpPr/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0147" name="Group 35"/>
            <p:cNvGrpSpPr/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90148" name="Freeform 36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49" name="Freeform 37"/>
              <p:cNvSpPr/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0" name="Freeform 38"/>
              <p:cNvSpPr/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1" name="Freeform 39"/>
              <p:cNvSpPr/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2" name="Freeform 40"/>
              <p:cNvSpPr/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3" name="Freeform 41"/>
              <p:cNvSpPr/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4" name="Freeform 42"/>
              <p:cNvSpPr/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5" name="Freeform 43"/>
              <p:cNvSpPr/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6" name="Freeform 44"/>
              <p:cNvSpPr/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7" name="Freeform 45"/>
              <p:cNvSpPr/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8" name="Freeform 46"/>
              <p:cNvSpPr/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59" name="Oval 47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60" name="Oval 48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61" name="Oval 49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62" name="Oval 50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63" name="Oval 51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64" name="Oval 52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90165" name="Group 53"/>
            <p:cNvGrpSpPr/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90166" name="Freeform 54"/>
              <p:cNvSpPr/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67" name="Freeform 55"/>
              <p:cNvSpPr/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68" name="Freeform 56"/>
              <p:cNvSpPr/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69" name="Freeform 57"/>
              <p:cNvSpPr/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70" name="Freeform 58"/>
              <p:cNvSpPr/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71" name="Freeform 59"/>
              <p:cNvSpPr/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90172" name="Freeform 60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90173" name="Group 61"/>
              <p:cNvGrpSpPr/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90174" name="Oval 62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175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176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90177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90178" name="Rectangle 6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90179" name="Rectangle 6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90180" name="Rectangle 68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CE742FCC-CE99-4DCB-86C0-278F72DCBA84}" type="datetimeFigureOut">
              <a:rPr lang="zh-CN" altLang="en-US"/>
            </a:fld>
            <a:endParaRPr lang="en-US" altLang="zh-CN"/>
          </a:p>
        </p:txBody>
      </p:sp>
      <p:sp>
        <p:nvSpPr>
          <p:cNvPr id="90181" name="Rectangle 69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0182" name="Rectangle 70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8EDA0640-C894-4F0A-BDC2-B42945338A81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 showMasterSp="0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D2A0DD-5F77-47A3-AB59-7EBA830D852C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D64C7-61D0-40D4-817F-79F273DD351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 showMasterSp="0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4835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4835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566B31-FCED-4C19-B640-B3C2A6FB33E6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BB1CB8-0137-4643-A0AE-E7EFE27643EB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DE8B9D-113A-4D5E-9521-8565D86EBD2E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DE1762-DA0B-4400-ACBE-D199E33B9B03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 showMasterSp="0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1E83ABF-3508-4FDB-AD42-FF93BC19845D}" type="datetimeFigureOut">
              <a:rPr lang="zh-CN" altLang="en-US"/>
            </a:fld>
            <a:endParaRPr lang="en-US" altLang="zh-CN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DDAD1-36CB-4D81-9598-023653F57F1A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 showMasterSp="0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7E6869-A120-407E-86E7-A116898027DA}" type="datetimeFigureOut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BB721D-A2C8-4C87-9F56-A29E510009E9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 showMasterSp="0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DCC31BC-B8E8-4C21-8EF3-C79508C88EF3}" type="datetimeFigureOut">
              <a:rPr lang="zh-CN" altLang="en-US"/>
            </a:fld>
            <a:endParaRPr lang="en-US" altLang="zh-CN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C675F8-EC85-4A8C-BA0F-1378B0F5519C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 showMasterSp="0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13B66F7-EABD-48E8-8813-0880ABB09C3A}" type="datetimeFigureOut">
              <a:rPr lang="zh-CN" altLang="en-US"/>
            </a:fld>
            <a:endParaRPr lang="en-US" altLang="zh-CN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092777-9008-4D2E-976D-08282621AB9F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 showMasterSp="0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5FB2437-0D4C-4CD3-8FDD-41FB3B65DEAD}" type="datetimeFigureOut">
              <a:rPr lang="zh-CN" altLang="en-US"/>
            </a:fld>
            <a:endParaRPr lang="en-US" altLang="zh-CN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DF4538-D724-4DDB-BBDB-4AA8FF875EA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 showMasterSp="0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36799C-9CD0-4E9F-B93E-ED8A2AF9877A}" type="datetimeFigureOut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7AB16-A303-49DC-A3B1-7BB1A2060E4D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1F02BBE-2F5C-42B3-B982-8D840F135E85}" type="datetimeFigureOut">
              <a:rPr lang="zh-CN" altLang="en-US"/>
            </a:fld>
            <a:endParaRPr lang="en-US" altLang="zh-CN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3732A-9105-4CA8-A6B5-BFA185291AC0}" type="slidenum">
              <a:rPr lang="zh-CN" altLang="en-US"/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reeform 2"/>
          <p:cNvSpPr/>
          <p:nvPr/>
        </p:nvSpPr>
        <p:spPr bwMode="hidden">
          <a:xfrm>
            <a:off x="6627813" y="6429375"/>
            <a:ext cx="285750" cy="209550"/>
          </a:xfrm>
          <a:custGeom>
            <a:avLst/>
            <a:gdLst/>
            <a:ahLst/>
            <a:cxnLst>
              <a:cxn ang="0">
                <a:pos x="0" y="132"/>
              </a:cxn>
              <a:cxn ang="0">
                <a:pos x="29" y="132"/>
              </a:cxn>
              <a:cxn ang="0">
                <a:pos x="77" y="108"/>
              </a:cxn>
              <a:cxn ang="0">
                <a:pos x="119" y="78"/>
              </a:cxn>
              <a:cxn ang="0">
                <a:pos x="155" y="48"/>
              </a:cxn>
              <a:cxn ang="0">
                <a:pos x="179" y="12"/>
              </a:cxn>
              <a:cxn ang="0">
                <a:pos x="173" y="6"/>
              </a:cxn>
              <a:cxn ang="0">
                <a:pos x="167" y="0"/>
              </a:cxn>
              <a:cxn ang="0">
                <a:pos x="137" y="42"/>
              </a:cxn>
              <a:cxn ang="0">
                <a:pos x="101" y="78"/>
              </a:cxn>
              <a:cxn ang="0">
                <a:pos x="53" y="108"/>
              </a:cxn>
              <a:cxn ang="0">
                <a:pos x="0" y="132"/>
              </a:cxn>
              <a:cxn ang="0">
                <a:pos x="0" y="132"/>
              </a:cxn>
            </a:cxnLst>
            <a:rect l="0" t="0" r="r" b="b"/>
            <a:pathLst>
              <a:path w="179" h="132">
                <a:moveTo>
                  <a:pt x="0" y="132"/>
                </a:moveTo>
                <a:lnTo>
                  <a:pt x="29" y="132"/>
                </a:lnTo>
                <a:lnTo>
                  <a:pt x="77" y="108"/>
                </a:lnTo>
                <a:lnTo>
                  <a:pt x="119" y="78"/>
                </a:lnTo>
                <a:lnTo>
                  <a:pt x="155" y="48"/>
                </a:lnTo>
                <a:lnTo>
                  <a:pt x="179" y="12"/>
                </a:lnTo>
                <a:lnTo>
                  <a:pt x="173" y="6"/>
                </a:lnTo>
                <a:lnTo>
                  <a:pt x="167" y="0"/>
                </a:lnTo>
                <a:lnTo>
                  <a:pt x="137" y="42"/>
                </a:lnTo>
                <a:lnTo>
                  <a:pt x="101" y="78"/>
                </a:lnTo>
                <a:lnTo>
                  <a:pt x="53" y="108"/>
                </a:lnTo>
                <a:lnTo>
                  <a:pt x="0" y="132"/>
                </a:lnTo>
                <a:lnTo>
                  <a:pt x="0" y="132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shade val="87843"/>
                  <a:invGamma/>
                </a:schemeClr>
              </a:gs>
            </a:gsLst>
            <a:lin ang="18900000" scaled="1"/>
          </a:gradFill>
          <a:ln w="9525">
            <a:noFill/>
            <a:round/>
          </a:ln>
        </p:spPr>
        <p:txBody>
          <a:bodyPr/>
          <a:lstStyle/>
          <a:p>
            <a:endParaRPr lang="zh-CN" altLang="en-US"/>
          </a:p>
        </p:txBody>
      </p:sp>
      <p:grpSp>
        <p:nvGrpSpPr>
          <p:cNvPr id="89091" name="Group 3"/>
          <p:cNvGrpSpPr/>
          <p:nvPr/>
        </p:nvGrpSpPr>
        <p:grpSpPr bwMode="auto">
          <a:xfrm>
            <a:off x="3175" y="4267200"/>
            <a:ext cx="9140825" cy="2590800"/>
            <a:chOff x="2" y="2688"/>
            <a:chExt cx="5758" cy="1632"/>
          </a:xfrm>
        </p:grpSpPr>
        <p:sp>
          <p:nvSpPr>
            <p:cNvPr id="89092" name="Freeform 4"/>
            <p:cNvSpPr/>
            <p:nvPr/>
          </p:nvSpPr>
          <p:spPr bwMode="hidden">
            <a:xfrm>
              <a:off x="2" y="2688"/>
              <a:ext cx="5758" cy="1632"/>
            </a:xfrm>
            <a:custGeom>
              <a:avLst/>
              <a:gdLst/>
              <a:ahLst/>
              <a:cxnLst>
                <a:cxn ang="0">
                  <a:pos x="5740" y="4316"/>
                </a:cxn>
                <a:cxn ang="0">
                  <a:pos x="0" y="4316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4316"/>
                </a:cxn>
                <a:cxn ang="0">
                  <a:pos x="5740" y="4316"/>
                </a:cxn>
              </a:cxnLst>
              <a:rect l="0" t="0" r="r" b="b"/>
              <a:pathLst>
                <a:path w="5740" h="4316">
                  <a:moveTo>
                    <a:pt x="5740" y="4316"/>
                  </a:moveTo>
                  <a:lnTo>
                    <a:pt x="0" y="4316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4316"/>
                  </a:lnTo>
                  <a:lnTo>
                    <a:pt x="5740" y="431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</a:ln>
          </p:spPr>
          <p:txBody>
            <a:bodyPr/>
            <a:lstStyle/>
            <a:p>
              <a:endParaRPr lang="zh-CN" altLang="en-US"/>
            </a:p>
          </p:txBody>
        </p:sp>
        <p:grpSp>
          <p:nvGrpSpPr>
            <p:cNvPr id="89093" name="Group 5"/>
            <p:cNvGrpSpPr/>
            <p:nvPr userDrawn="1"/>
          </p:nvGrpSpPr>
          <p:grpSpPr bwMode="auto">
            <a:xfrm>
              <a:off x="3528" y="3715"/>
              <a:ext cx="792" cy="521"/>
              <a:chOff x="3527" y="3715"/>
              <a:chExt cx="792" cy="521"/>
            </a:xfrm>
          </p:grpSpPr>
          <p:sp>
            <p:nvSpPr>
              <p:cNvPr id="89094" name="Oval 6"/>
              <p:cNvSpPr>
                <a:spLocks noChangeArrowheads="1"/>
              </p:cNvSpPr>
              <p:nvPr/>
            </p:nvSpPr>
            <p:spPr bwMode="hidden">
              <a:xfrm>
                <a:off x="3686" y="3810"/>
                <a:ext cx="532" cy="32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shape">
                  <a:fillToRect l="50000" t="50000" r="50000" b="50000"/>
                </a:path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095" name="Oval 7"/>
              <p:cNvSpPr>
                <a:spLocks noChangeArrowheads="1"/>
              </p:cNvSpPr>
              <p:nvPr/>
            </p:nvSpPr>
            <p:spPr bwMode="hidden">
              <a:xfrm>
                <a:off x="3726" y="3840"/>
                <a:ext cx="452" cy="275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096" name="Oval 8"/>
              <p:cNvSpPr>
                <a:spLocks noChangeArrowheads="1"/>
              </p:cNvSpPr>
              <p:nvPr/>
            </p:nvSpPr>
            <p:spPr bwMode="hidden">
              <a:xfrm>
                <a:off x="3782" y="3872"/>
                <a:ext cx="344" cy="2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097" name="Oval 9"/>
              <p:cNvSpPr>
                <a:spLocks noChangeArrowheads="1"/>
              </p:cNvSpPr>
              <p:nvPr/>
            </p:nvSpPr>
            <p:spPr bwMode="hidden">
              <a:xfrm>
                <a:off x="3822" y="3896"/>
                <a:ext cx="262" cy="15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098" name="Oval 10"/>
              <p:cNvSpPr>
                <a:spLocks noChangeArrowheads="1"/>
              </p:cNvSpPr>
              <p:nvPr/>
            </p:nvSpPr>
            <p:spPr bwMode="hidden">
              <a:xfrm>
                <a:off x="3856" y="3922"/>
                <a:ext cx="192" cy="107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099" name="Freeform 11"/>
              <p:cNvSpPr/>
              <p:nvPr/>
            </p:nvSpPr>
            <p:spPr bwMode="hidden">
              <a:xfrm>
                <a:off x="3575" y="3715"/>
                <a:ext cx="383" cy="161"/>
              </a:xfrm>
              <a:custGeom>
                <a:avLst/>
                <a:gdLst/>
                <a:ahLst/>
                <a:cxnLst>
                  <a:cxn ang="0">
                    <a:pos x="376" y="12"/>
                  </a:cxn>
                  <a:cxn ang="0">
                    <a:pos x="257" y="24"/>
                  </a:cxn>
                  <a:cxn ang="0">
                    <a:pos x="149" y="54"/>
                  </a:cxn>
                  <a:cxn ang="0">
                    <a:pos x="101" y="77"/>
                  </a:cxn>
                  <a:cxn ang="0">
                    <a:pos x="59" y="101"/>
                  </a:cxn>
                  <a:cxn ang="0">
                    <a:pos x="24" y="131"/>
                  </a:cxn>
                  <a:cxn ang="0">
                    <a:pos x="0" y="161"/>
                  </a:cxn>
                  <a:cxn ang="0">
                    <a:pos x="0" y="137"/>
                  </a:cxn>
                  <a:cxn ang="0">
                    <a:pos x="29" y="107"/>
                  </a:cxn>
                  <a:cxn ang="0">
                    <a:pos x="65" y="83"/>
                  </a:cxn>
                  <a:cxn ang="0">
                    <a:pos x="155" y="36"/>
                  </a:cxn>
                  <a:cxn ang="0">
                    <a:pos x="257" y="12"/>
                  </a:cxn>
                  <a:cxn ang="0">
                    <a:pos x="376" y="0"/>
                  </a:cxn>
                  <a:cxn ang="0">
                    <a:pos x="376" y="0"/>
                  </a:cxn>
                  <a:cxn ang="0">
                    <a:pos x="382" y="0"/>
                  </a:cxn>
                  <a:cxn ang="0">
                    <a:pos x="382" y="12"/>
                  </a:cxn>
                  <a:cxn ang="0">
                    <a:pos x="376" y="12"/>
                  </a:cxn>
                  <a:cxn ang="0">
                    <a:pos x="376" y="12"/>
                  </a:cxn>
                  <a:cxn ang="0">
                    <a:pos x="376" y="12"/>
                  </a:cxn>
                </a:cxnLst>
                <a:rect l="0" t="0" r="r" b="b"/>
                <a:pathLst>
                  <a:path w="382" h="161">
                    <a:moveTo>
                      <a:pt x="376" y="12"/>
                    </a:moveTo>
                    <a:lnTo>
                      <a:pt x="257" y="24"/>
                    </a:lnTo>
                    <a:lnTo>
                      <a:pt x="149" y="54"/>
                    </a:lnTo>
                    <a:lnTo>
                      <a:pt x="101" y="77"/>
                    </a:lnTo>
                    <a:lnTo>
                      <a:pt x="59" y="101"/>
                    </a:lnTo>
                    <a:lnTo>
                      <a:pt x="24" y="131"/>
                    </a:lnTo>
                    <a:lnTo>
                      <a:pt x="0" y="161"/>
                    </a:lnTo>
                    <a:lnTo>
                      <a:pt x="0" y="137"/>
                    </a:lnTo>
                    <a:lnTo>
                      <a:pt x="29" y="107"/>
                    </a:lnTo>
                    <a:lnTo>
                      <a:pt x="65" y="83"/>
                    </a:lnTo>
                    <a:lnTo>
                      <a:pt x="155" y="36"/>
                    </a:lnTo>
                    <a:lnTo>
                      <a:pt x="257" y="12"/>
                    </a:lnTo>
                    <a:lnTo>
                      <a:pt x="376" y="0"/>
                    </a:lnTo>
                    <a:lnTo>
                      <a:pt x="376" y="0"/>
                    </a:lnTo>
                    <a:lnTo>
                      <a:pt x="382" y="0"/>
                    </a:lnTo>
                    <a:lnTo>
                      <a:pt x="382" y="12"/>
                    </a:lnTo>
                    <a:lnTo>
                      <a:pt x="376" y="12"/>
                    </a:lnTo>
                    <a:lnTo>
                      <a:pt x="376" y="12"/>
                    </a:lnTo>
                    <a:lnTo>
                      <a:pt x="376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00" name="Freeform 12"/>
              <p:cNvSpPr/>
              <p:nvPr/>
            </p:nvSpPr>
            <p:spPr bwMode="hidden">
              <a:xfrm>
                <a:off x="3695" y="4170"/>
                <a:ext cx="444" cy="66"/>
              </a:xfrm>
              <a:custGeom>
                <a:avLst/>
                <a:gdLst/>
                <a:ahLst/>
                <a:cxnLst>
                  <a:cxn ang="0">
                    <a:pos x="257" y="54"/>
                  </a:cxn>
                  <a:cxn ang="0">
                    <a:pos x="353" y="48"/>
                  </a:cxn>
                  <a:cxn ang="0">
                    <a:pos x="443" y="24"/>
                  </a:cxn>
                  <a:cxn ang="0">
                    <a:pos x="443" y="36"/>
                  </a:cxn>
                  <a:cxn ang="0">
                    <a:pos x="353" y="60"/>
                  </a:cxn>
                  <a:cxn ang="0">
                    <a:pos x="257" y="66"/>
                  </a:cxn>
                  <a:cxn ang="0">
                    <a:pos x="186" y="60"/>
                  </a:cxn>
                  <a:cxn ang="0">
                    <a:pos x="120" y="48"/>
                  </a:cxn>
                  <a:cxn ang="0">
                    <a:pos x="60" y="36"/>
                  </a:cxn>
                  <a:cxn ang="0">
                    <a:pos x="0" y="12"/>
                  </a:cxn>
                  <a:cxn ang="0">
                    <a:pos x="0" y="0"/>
                  </a:cxn>
                  <a:cxn ang="0">
                    <a:pos x="54" y="24"/>
                  </a:cxn>
                  <a:cxn ang="0">
                    <a:pos x="120" y="36"/>
                  </a:cxn>
                  <a:cxn ang="0">
                    <a:pos x="186" y="48"/>
                  </a:cxn>
                  <a:cxn ang="0">
                    <a:pos x="257" y="54"/>
                  </a:cxn>
                  <a:cxn ang="0">
                    <a:pos x="257" y="54"/>
                  </a:cxn>
                </a:cxnLst>
                <a:rect l="0" t="0" r="r" b="b"/>
                <a:pathLst>
                  <a:path w="443" h="66">
                    <a:moveTo>
                      <a:pt x="257" y="54"/>
                    </a:moveTo>
                    <a:lnTo>
                      <a:pt x="353" y="48"/>
                    </a:lnTo>
                    <a:lnTo>
                      <a:pt x="443" y="24"/>
                    </a:lnTo>
                    <a:lnTo>
                      <a:pt x="443" y="36"/>
                    </a:lnTo>
                    <a:lnTo>
                      <a:pt x="353" y="60"/>
                    </a:lnTo>
                    <a:lnTo>
                      <a:pt x="257" y="66"/>
                    </a:lnTo>
                    <a:lnTo>
                      <a:pt x="186" y="60"/>
                    </a:lnTo>
                    <a:lnTo>
                      <a:pt x="120" y="48"/>
                    </a:lnTo>
                    <a:lnTo>
                      <a:pt x="60" y="36"/>
                    </a:lnTo>
                    <a:lnTo>
                      <a:pt x="0" y="12"/>
                    </a:lnTo>
                    <a:lnTo>
                      <a:pt x="0" y="0"/>
                    </a:lnTo>
                    <a:lnTo>
                      <a:pt x="54" y="24"/>
                    </a:lnTo>
                    <a:lnTo>
                      <a:pt x="120" y="36"/>
                    </a:lnTo>
                    <a:lnTo>
                      <a:pt x="186" y="48"/>
                    </a:lnTo>
                    <a:lnTo>
                      <a:pt x="257" y="54"/>
                    </a:lnTo>
                    <a:lnTo>
                      <a:pt x="257" y="5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84706"/>
                      <a:invGamma/>
                    </a:schemeClr>
                  </a:gs>
                  <a:gs pos="100000">
                    <a:schemeClr val="accent2"/>
                  </a:gs>
                </a:gsLst>
                <a:lin ang="189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01" name="Freeform 13"/>
              <p:cNvSpPr/>
              <p:nvPr/>
            </p:nvSpPr>
            <p:spPr bwMode="hidden">
              <a:xfrm>
                <a:off x="3527" y="3906"/>
                <a:ext cx="89" cy="216"/>
              </a:xfrm>
              <a:custGeom>
                <a:avLst/>
                <a:gdLst/>
                <a:ahLst/>
                <a:cxnLst>
                  <a:cxn ang="0">
                    <a:pos x="12" y="66"/>
                  </a:cxn>
                  <a:cxn ang="0">
                    <a:pos x="18" y="108"/>
                  </a:cxn>
                  <a:cxn ang="0">
                    <a:pos x="36" y="144"/>
                  </a:cxn>
                  <a:cxn ang="0">
                    <a:pos x="60" y="180"/>
                  </a:cxn>
                  <a:cxn ang="0">
                    <a:pos x="89" y="216"/>
                  </a:cxn>
                  <a:cxn ang="0">
                    <a:pos x="72" y="216"/>
                  </a:cxn>
                  <a:cxn ang="0">
                    <a:pos x="42" y="180"/>
                  </a:cxn>
                  <a:cxn ang="0">
                    <a:pos x="18" y="144"/>
                  </a:cxn>
                  <a:cxn ang="0">
                    <a:pos x="6" y="108"/>
                  </a:cxn>
                  <a:cxn ang="0">
                    <a:pos x="0" y="66"/>
                  </a:cxn>
                  <a:cxn ang="0">
                    <a:pos x="0" y="30"/>
                  </a:cxn>
                  <a:cxn ang="0">
                    <a:pos x="12" y="0"/>
                  </a:cxn>
                  <a:cxn ang="0">
                    <a:pos x="30" y="0"/>
                  </a:cxn>
                  <a:cxn ang="0">
                    <a:pos x="18" y="30"/>
                  </a:cxn>
                  <a:cxn ang="0">
                    <a:pos x="12" y="66"/>
                  </a:cxn>
                  <a:cxn ang="0">
                    <a:pos x="12" y="66"/>
                  </a:cxn>
                </a:cxnLst>
                <a:rect l="0" t="0" r="r" b="b"/>
                <a:pathLst>
                  <a:path w="89" h="216">
                    <a:moveTo>
                      <a:pt x="12" y="66"/>
                    </a:moveTo>
                    <a:lnTo>
                      <a:pt x="18" y="108"/>
                    </a:lnTo>
                    <a:lnTo>
                      <a:pt x="36" y="144"/>
                    </a:lnTo>
                    <a:lnTo>
                      <a:pt x="60" y="180"/>
                    </a:lnTo>
                    <a:lnTo>
                      <a:pt x="89" y="216"/>
                    </a:lnTo>
                    <a:lnTo>
                      <a:pt x="72" y="216"/>
                    </a:lnTo>
                    <a:lnTo>
                      <a:pt x="42" y="180"/>
                    </a:lnTo>
                    <a:lnTo>
                      <a:pt x="18" y="144"/>
                    </a:lnTo>
                    <a:lnTo>
                      <a:pt x="6" y="108"/>
                    </a:lnTo>
                    <a:lnTo>
                      <a:pt x="0" y="66"/>
                    </a:lnTo>
                    <a:lnTo>
                      <a:pt x="0" y="30"/>
                    </a:lnTo>
                    <a:lnTo>
                      <a:pt x="12" y="0"/>
                    </a:lnTo>
                    <a:lnTo>
                      <a:pt x="30" y="0"/>
                    </a:lnTo>
                    <a:lnTo>
                      <a:pt x="18" y="30"/>
                    </a:lnTo>
                    <a:lnTo>
                      <a:pt x="12" y="66"/>
                    </a:lnTo>
                    <a:lnTo>
                      <a:pt x="12" y="6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02" name="Freeform 14"/>
              <p:cNvSpPr/>
              <p:nvPr/>
            </p:nvSpPr>
            <p:spPr bwMode="hidden">
              <a:xfrm>
                <a:off x="3569" y="3745"/>
                <a:ext cx="750" cy="461"/>
              </a:xfrm>
              <a:custGeom>
                <a:avLst/>
                <a:gdLst/>
                <a:ahLst/>
                <a:cxnLst>
                  <a:cxn ang="0">
                    <a:pos x="382" y="443"/>
                  </a:cxn>
                  <a:cxn ang="0">
                    <a:pos x="311" y="437"/>
                  </a:cxn>
                  <a:cxn ang="0">
                    <a:pos x="245" y="425"/>
                  </a:cxn>
                  <a:cxn ang="0">
                    <a:pos x="185" y="407"/>
                  </a:cxn>
                  <a:cxn ang="0">
                    <a:pos x="131" y="383"/>
                  </a:cxn>
                  <a:cxn ang="0">
                    <a:pos x="83" y="347"/>
                  </a:cxn>
                  <a:cxn ang="0">
                    <a:pos x="53" y="311"/>
                  </a:cxn>
                  <a:cxn ang="0">
                    <a:pos x="30" y="269"/>
                  </a:cxn>
                  <a:cxn ang="0">
                    <a:pos x="24" y="227"/>
                  </a:cxn>
                  <a:cxn ang="0">
                    <a:pos x="30" y="185"/>
                  </a:cxn>
                  <a:cxn ang="0">
                    <a:pos x="53" y="143"/>
                  </a:cxn>
                  <a:cxn ang="0">
                    <a:pos x="83" y="107"/>
                  </a:cxn>
                  <a:cxn ang="0">
                    <a:pos x="131" y="77"/>
                  </a:cxn>
                  <a:cxn ang="0">
                    <a:pos x="185" y="47"/>
                  </a:cxn>
                  <a:cxn ang="0">
                    <a:pos x="245" y="30"/>
                  </a:cxn>
                  <a:cxn ang="0">
                    <a:pos x="311" y="18"/>
                  </a:cxn>
                  <a:cxn ang="0">
                    <a:pos x="382" y="12"/>
                  </a:cxn>
                  <a:cxn ang="0">
                    <a:pos x="478" y="18"/>
                  </a:cxn>
                  <a:cxn ang="0">
                    <a:pos x="562" y="41"/>
                  </a:cxn>
                  <a:cxn ang="0">
                    <a:pos x="562" y="36"/>
                  </a:cxn>
                  <a:cxn ang="0">
                    <a:pos x="562" y="30"/>
                  </a:cxn>
                  <a:cxn ang="0">
                    <a:pos x="478" y="6"/>
                  </a:cxn>
                  <a:cxn ang="0">
                    <a:pos x="382" y="0"/>
                  </a:cxn>
                  <a:cxn ang="0">
                    <a:pos x="305" y="6"/>
                  </a:cxn>
                  <a:cxn ang="0">
                    <a:pos x="233" y="18"/>
                  </a:cxn>
                  <a:cxn ang="0">
                    <a:pos x="167" y="41"/>
                  </a:cxn>
                  <a:cxn ang="0">
                    <a:pos x="113" y="65"/>
                  </a:cxn>
                  <a:cxn ang="0">
                    <a:pos x="65" y="101"/>
                  </a:cxn>
                  <a:cxn ang="0">
                    <a:pos x="30" y="137"/>
                  </a:cxn>
                  <a:cxn ang="0">
                    <a:pos x="6" y="179"/>
                  </a:cxn>
                  <a:cxn ang="0">
                    <a:pos x="0" y="227"/>
                  </a:cxn>
                  <a:cxn ang="0">
                    <a:pos x="6" y="275"/>
                  </a:cxn>
                  <a:cxn ang="0">
                    <a:pos x="30" y="317"/>
                  </a:cxn>
                  <a:cxn ang="0">
                    <a:pos x="65" y="359"/>
                  </a:cxn>
                  <a:cxn ang="0">
                    <a:pos x="113" y="395"/>
                  </a:cxn>
                  <a:cxn ang="0">
                    <a:pos x="167" y="419"/>
                  </a:cxn>
                  <a:cxn ang="0">
                    <a:pos x="233" y="443"/>
                  </a:cxn>
                  <a:cxn ang="0">
                    <a:pos x="305" y="455"/>
                  </a:cxn>
                  <a:cxn ang="0">
                    <a:pos x="382" y="461"/>
                  </a:cxn>
                  <a:cxn ang="0">
                    <a:pos x="448" y="455"/>
                  </a:cxn>
                  <a:cxn ang="0">
                    <a:pos x="508" y="449"/>
                  </a:cxn>
                  <a:cxn ang="0">
                    <a:pos x="609" y="413"/>
                  </a:cxn>
                  <a:cxn ang="0">
                    <a:pos x="657" y="389"/>
                  </a:cxn>
                  <a:cxn ang="0">
                    <a:pos x="693" y="359"/>
                  </a:cxn>
                  <a:cxn ang="0">
                    <a:pos x="723" y="329"/>
                  </a:cxn>
                  <a:cxn ang="0">
                    <a:pos x="747" y="293"/>
                  </a:cxn>
                  <a:cxn ang="0">
                    <a:pos x="741" y="287"/>
                  </a:cxn>
                  <a:cxn ang="0">
                    <a:pos x="729" y="281"/>
                  </a:cxn>
                  <a:cxn ang="0">
                    <a:pos x="711" y="317"/>
                  </a:cxn>
                  <a:cxn ang="0">
                    <a:pos x="681" y="347"/>
                  </a:cxn>
                  <a:cxn ang="0">
                    <a:pos x="645" y="377"/>
                  </a:cxn>
                  <a:cxn ang="0">
                    <a:pos x="604" y="401"/>
                  </a:cxn>
                  <a:cxn ang="0">
                    <a:pos x="502" y="431"/>
                  </a:cxn>
                  <a:cxn ang="0">
                    <a:pos x="442" y="443"/>
                  </a:cxn>
                  <a:cxn ang="0">
                    <a:pos x="382" y="443"/>
                  </a:cxn>
                  <a:cxn ang="0">
                    <a:pos x="382" y="443"/>
                  </a:cxn>
                </a:cxnLst>
                <a:rect l="0" t="0" r="r" b="b"/>
                <a:pathLst>
                  <a:path w="747" h="461">
                    <a:moveTo>
                      <a:pt x="382" y="443"/>
                    </a:moveTo>
                    <a:lnTo>
                      <a:pt x="311" y="437"/>
                    </a:lnTo>
                    <a:lnTo>
                      <a:pt x="245" y="425"/>
                    </a:lnTo>
                    <a:lnTo>
                      <a:pt x="185" y="407"/>
                    </a:lnTo>
                    <a:lnTo>
                      <a:pt x="131" y="383"/>
                    </a:lnTo>
                    <a:lnTo>
                      <a:pt x="83" y="347"/>
                    </a:lnTo>
                    <a:lnTo>
                      <a:pt x="53" y="311"/>
                    </a:lnTo>
                    <a:lnTo>
                      <a:pt x="30" y="269"/>
                    </a:lnTo>
                    <a:lnTo>
                      <a:pt x="24" y="227"/>
                    </a:lnTo>
                    <a:lnTo>
                      <a:pt x="30" y="185"/>
                    </a:lnTo>
                    <a:lnTo>
                      <a:pt x="53" y="143"/>
                    </a:lnTo>
                    <a:lnTo>
                      <a:pt x="83" y="107"/>
                    </a:lnTo>
                    <a:lnTo>
                      <a:pt x="131" y="77"/>
                    </a:lnTo>
                    <a:lnTo>
                      <a:pt x="185" y="47"/>
                    </a:lnTo>
                    <a:lnTo>
                      <a:pt x="245" y="30"/>
                    </a:lnTo>
                    <a:lnTo>
                      <a:pt x="311" y="18"/>
                    </a:lnTo>
                    <a:lnTo>
                      <a:pt x="382" y="12"/>
                    </a:lnTo>
                    <a:lnTo>
                      <a:pt x="478" y="18"/>
                    </a:lnTo>
                    <a:lnTo>
                      <a:pt x="562" y="41"/>
                    </a:lnTo>
                    <a:lnTo>
                      <a:pt x="562" y="36"/>
                    </a:lnTo>
                    <a:lnTo>
                      <a:pt x="562" y="30"/>
                    </a:lnTo>
                    <a:lnTo>
                      <a:pt x="478" y="6"/>
                    </a:lnTo>
                    <a:lnTo>
                      <a:pt x="382" y="0"/>
                    </a:lnTo>
                    <a:lnTo>
                      <a:pt x="305" y="6"/>
                    </a:lnTo>
                    <a:lnTo>
                      <a:pt x="233" y="18"/>
                    </a:lnTo>
                    <a:lnTo>
                      <a:pt x="167" y="41"/>
                    </a:lnTo>
                    <a:lnTo>
                      <a:pt x="113" y="65"/>
                    </a:lnTo>
                    <a:lnTo>
                      <a:pt x="65" y="101"/>
                    </a:lnTo>
                    <a:lnTo>
                      <a:pt x="30" y="137"/>
                    </a:lnTo>
                    <a:lnTo>
                      <a:pt x="6" y="179"/>
                    </a:lnTo>
                    <a:lnTo>
                      <a:pt x="0" y="227"/>
                    </a:lnTo>
                    <a:lnTo>
                      <a:pt x="6" y="275"/>
                    </a:lnTo>
                    <a:lnTo>
                      <a:pt x="30" y="317"/>
                    </a:lnTo>
                    <a:lnTo>
                      <a:pt x="65" y="359"/>
                    </a:lnTo>
                    <a:lnTo>
                      <a:pt x="113" y="395"/>
                    </a:lnTo>
                    <a:lnTo>
                      <a:pt x="167" y="419"/>
                    </a:lnTo>
                    <a:lnTo>
                      <a:pt x="233" y="443"/>
                    </a:lnTo>
                    <a:lnTo>
                      <a:pt x="305" y="455"/>
                    </a:lnTo>
                    <a:lnTo>
                      <a:pt x="382" y="461"/>
                    </a:lnTo>
                    <a:lnTo>
                      <a:pt x="448" y="455"/>
                    </a:lnTo>
                    <a:lnTo>
                      <a:pt x="508" y="449"/>
                    </a:lnTo>
                    <a:lnTo>
                      <a:pt x="609" y="413"/>
                    </a:lnTo>
                    <a:lnTo>
                      <a:pt x="657" y="389"/>
                    </a:lnTo>
                    <a:lnTo>
                      <a:pt x="693" y="359"/>
                    </a:lnTo>
                    <a:lnTo>
                      <a:pt x="723" y="329"/>
                    </a:lnTo>
                    <a:lnTo>
                      <a:pt x="747" y="293"/>
                    </a:lnTo>
                    <a:lnTo>
                      <a:pt x="741" y="287"/>
                    </a:lnTo>
                    <a:lnTo>
                      <a:pt x="729" y="281"/>
                    </a:lnTo>
                    <a:lnTo>
                      <a:pt x="711" y="317"/>
                    </a:lnTo>
                    <a:lnTo>
                      <a:pt x="681" y="347"/>
                    </a:lnTo>
                    <a:lnTo>
                      <a:pt x="645" y="377"/>
                    </a:lnTo>
                    <a:lnTo>
                      <a:pt x="604" y="401"/>
                    </a:lnTo>
                    <a:lnTo>
                      <a:pt x="502" y="431"/>
                    </a:lnTo>
                    <a:lnTo>
                      <a:pt x="442" y="443"/>
                    </a:lnTo>
                    <a:lnTo>
                      <a:pt x="382" y="443"/>
                    </a:lnTo>
                    <a:lnTo>
                      <a:pt x="382" y="44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path path="rect">
                  <a:fillToRect l="50000" t="50000" r="50000" b="50000"/>
                </a:path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03" name="Freeform 15"/>
              <p:cNvSpPr/>
              <p:nvPr/>
            </p:nvSpPr>
            <p:spPr bwMode="hidden">
              <a:xfrm>
                <a:off x="4037" y="3721"/>
                <a:ext cx="96" cy="3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8" y="18"/>
                  </a:cxn>
                  <a:cxn ang="0">
                    <a:pos x="96" y="30"/>
                  </a:cxn>
                  <a:cxn ang="0">
                    <a:pos x="96" y="24"/>
                  </a:cxn>
                  <a:cxn ang="0">
                    <a:pos x="96" y="18"/>
                  </a:cxn>
                  <a:cxn ang="0">
                    <a:pos x="48" y="12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96" h="30">
                    <a:moveTo>
                      <a:pt x="0" y="0"/>
                    </a:moveTo>
                    <a:lnTo>
                      <a:pt x="0" y="12"/>
                    </a:lnTo>
                    <a:lnTo>
                      <a:pt x="48" y="18"/>
                    </a:lnTo>
                    <a:lnTo>
                      <a:pt x="96" y="30"/>
                    </a:lnTo>
                    <a:lnTo>
                      <a:pt x="96" y="24"/>
                    </a:lnTo>
                    <a:lnTo>
                      <a:pt x="96" y="18"/>
                    </a:lnTo>
                    <a:lnTo>
                      <a:pt x="48" y="12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04" name="Oval 16"/>
              <p:cNvSpPr>
                <a:spLocks noChangeArrowheads="1"/>
              </p:cNvSpPr>
              <p:nvPr/>
            </p:nvSpPr>
            <p:spPr bwMode="hidden">
              <a:xfrm>
                <a:off x="3910" y="3948"/>
                <a:ext cx="84" cy="53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9105" name="Group 17"/>
            <p:cNvGrpSpPr/>
            <p:nvPr userDrawn="1"/>
          </p:nvGrpSpPr>
          <p:grpSpPr bwMode="auto">
            <a:xfrm>
              <a:off x="1776" y="3631"/>
              <a:ext cx="1626" cy="683"/>
              <a:chOff x="1776" y="3631"/>
              <a:chExt cx="1626" cy="683"/>
            </a:xfrm>
          </p:grpSpPr>
          <p:sp>
            <p:nvSpPr>
              <p:cNvPr id="89106" name="Oval 18"/>
              <p:cNvSpPr>
                <a:spLocks noChangeArrowheads="1"/>
              </p:cNvSpPr>
              <p:nvPr/>
            </p:nvSpPr>
            <p:spPr bwMode="hidden">
              <a:xfrm>
                <a:off x="2268" y="3934"/>
                <a:ext cx="638" cy="3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07" name="Oval 19"/>
              <p:cNvSpPr>
                <a:spLocks noChangeArrowheads="1"/>
              </p:cNvSpPr>
              <p:nvPr/>
            </p:nvSpPr>
            <p:spPr bwMode="hidden">
              <a:xfrm>
                <a:off x="2314" y="3958"/>
                <a:ext cx="543" cy="332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08" name="Oval 20"/>
              <p:cNvSpPr>
                <a:spLocks noChangeArrowheads="1"/>
              </p:cNvSpPr>
              <p:nvPr/>
            </p:nvSpPr>
            <p:spPr bwMode="hidden">
              <a:xfrm>
                <a:off x="2341" y="3979"/>
                <a:ext cx="501" cy="29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09" name="Oval 21"/>
              <p:cNvSpPr>
                <a:spLocks noChangeArrowheads="1"/>
              </p:cNvSpPr>
              <p:nvPr/>
            </p:nvSpPr>
            <p:spPr bwMode="hidden">
              <a:xfrm>
                <a:off x="2368" y="3997"/>
                <a:ext cx="444" cy="258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10" name="Oval 22"/>
              <p:cNvSpPr>
                <a:spLocks noChangeArrowheads="1"/>
              </p:cNvSpPr>
              <p:nvPr/>
            </p:nvSpPr>
            <p:spPr bwMode="hidden">
              <a:xfrm>
                <a:off x="2385" y="4005"/>
                <a:ext cx="413" cy="240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11" name="Oval 23"/>
              <p:cNvSpPr>
                <a:spLocks noChangeArrowheads="1"/>
              </p:cNvSpPr>
              <p:nvPr/>
            </p:nvSpPr>
            <p:spPr bwMode="hidden">
              <a:xfrm>
                <a:off x="2437" y="4026"/>
                <a:ext cx="306" cy="192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8784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12" name="Oval 24"/>
              <p:cNvSpPr>
                <a:spLocks noChangeArrowheads="1"/>
              </p:cNvSpPr>
              <p:nvPr/>
            </p:nvSpPr>
            <p:spPr bwMode="hidden">
              <a:xfrm>
                <a:off x="2476" y="4056"/>
                <a:ext cx="227" cy="135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13" name="Oval 25"/>
              <p:cNvSpPr>
                <a:spLocks noChangeArrowheads="1"/>
              </p:cNvSpPr>
              <p:nvPr/>
            </p:nvSpPr>
            <p:spPr bwMode="hidden">
              <a:xfrm>
                <a:off x="2542" y="4097"/>
                <a:ext cx="90" cy="60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14" name="Freeform 26"/>
              <p:cNvSpPr/>
              <p:nvPr/>
            </p:nvSpPr>
            <p:spPr bwMode="hidden">
              <a:xfrm>
                <a:off x="2585" y="3822"/>
                <a:ext cx="449" cy="186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78" y="12"/>
                  </a:cxn>
                  <a:cxn ang="0">
                    <a:pos x="150" y="18"/>
                  </a:cxn>
                  <a:cxn ang="0">
                    <a:pos x="215" y="36"/>
                  </a:cxn>
                  <a:cxn ang="0">
                    <a:pos x="275" y="60"/>
                  </a:cxn>
                  <a:cxn ang="0">
                    <a:pos x="329" y="84"/>
                  </a:cxn>
                  <a:cxn ang="0">
                    <a:pos x="377" y="114"/>
                  </a:cxn>
                  <a:cxn ang="0">
                    <a:pos x="419" y="150"/>
                  </a:cxn>
                  <a:cxn ang="0">
                    <a:pos x="448" y="186"/>
                  </a:cxn>
                  <a:cxn ang="0">
                    <a:pos x="448" y="162"/>
                  </a:cxn>
                  <a:cxn ang="0">
                    <a:pos x="413" y="126"/>
                  </a:cxn>
                  <a:cxn ang="0">
                    <a:pos x="371" y="96"/>
                  </a:cxn>
                  <a:cxn ang="0">
                    <a:pos x="323" y="66"/>
                  </a:cxn>
                  <a:cxn ang="0">
                    <a:pos x="269" y="48"/>
                  </a:cxn>
                  <a:cxn ang="0">
                    <a:pos x="144" y="12"/>
                  </a:cxn>
                  <a:cxn ang="0">
                    <a:pos x="78" y="6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6" y="6"/>
                  </a:cxn>
                  <a:cxn ang="0">
                    <a:pos x="6" y="6"/>
                  </a:cxn>
                </a:cxnLst>
                <a:rect l="0" t="0" r="r" b="b"/>
                <a:pathLst>
                  <a:path w="448" h="186">
                    <a:moveTo>
                      <a:pt x="6" y="6"/>
                    </a:moveTo>
                    <a:lnTo>
                      <a:pt x="78" y="12"/>
                    </a:lnTo>
                    <a:lnTo>
                      <a:pt x="150" y="18"/>
                    </a:lnTo>
                    <a:lnTo>
                      <a:pt x="215" y="36"/>
                    </a:lnTo>
                    <a:lnTo>
                      <a:pt x="275" y="60"/>
                    </a:lnTo>
                    <a:lnTo>
                      <a:pt x="329" y="84"/>
                    </a:lnTo>
                    <a:lnTo>
                      <a:pt x="377" y="114"/>
                    </a:lnTo>
                    <a:lnTo>
                      <a:pt x="419" y="150"/>
                    </a:lnTo>
                    <a:lnTo>
                      <a:pt x="448" y="186"/>
                    </a:lnTo>
                    <a:lnTo>
                      <a:pt x="448" y="162"/>
                    </a:lnTo>
                    <a:lnTo>
                      <a:pt x="413" y="126"/>
                    </a:lnTo>
                    <a:lnTo>
                      <a:pt x="371" y="96"/>
                    </a:lnTo>
                    <a:lnTo>
                      <a:pt x="323" y="66"/>
                    </a:lnTo>
                    <a:lnTo>
                      <a:pt x="269" y="48"/>
                    </a:lnTo>
                    <a:lnTo>
                      <a:pt x="144" y="12"/>
                    </a:lnTo>
                    <a:lnTo>
                      <a:pt x="78" y="6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6" y="6"/>
                    </a:lnTo>
                    <a:lnTo>
                      <a:pt x="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shade val="90980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15" name="Freeform 27"/>
              <p:cNvSpPr/>
              <p:nvPr/>
            </p:nvSpPr>
            <p:spPr bwMode="hidden">
              <a:xfrm>
                <a:off x="2142" y="3852"/>
                <a:ext cx="892" cy="462"/>
              </a:xfrm>
              <a:custGeom>
                <a:avLst/>
                <a:gdLst/>
                <a:ahLst/>
                <a:cxnLst>
                  <a:cxn ang="0">
                    <a:pos x="23" y="276"/>
                  </a:cxn>
                  <a:cxn ang="0">
                    <a:pos x="29" y="222"/>
                  </a:cxn>
                  <a:cxn ang="0">
                    <a:pos x="59" y="174"/>
                  </a:cxn>
                  <a:cxn ang="0">
                    <a:pos x="95" y="132"/>
                  </a:cxn>
                  <a:cxn ang="0">
                    <a:pos x="149" y="96"/>
                  </a:cxn>
                  <a:cxn ang="0">
                    <a:pos x="209" y="60"/>
                  </a:cxn>
                  <a:cxn ang="0">
                    <a:pos x="281" y="36"/>
                  </a:cxn>
                  <a:cxn ang="0">
                    <a:pos x="364" y="24"/>
                  </a:cxn>
                  <a:cxn ang="0">
                    <a:pos x="448" y="18"/>
                  </a:cxn>
                  <a:cxn ang="0">
                    <a:pos x="532" y="24"/>
                  </a:cxn>
                  <a:cxn ang="0">
                    <a:pos x="609" y="36"/>
                  </a:cxn>
                  <a:cxn ang="0">
                    <a:pos x="681" y="60"/>
                  </a:cxn>
                  <a:cxn ang="0">
                    <a:pos x="741" y="96"/>
                  </a:cxn>
                  <a:cxn ang="0">
                    <a:pos x="795" y="132"/>
                  </a:cxn>
                  <a:cxn ang="0">
                    <a:pos x="831" y="174"/>
                  </a:cxn>
                  <a:cxn ang="0">
                    <a:pos x="861" y="222"/>
                  </a:cxn>
                  <a:cxn ang="0">
                    <a:pos x="867" y="276"/>
                  </a:cxn>
                  <a:cxn ang="0">
                    <a:pos x="855" y="330"/>
                  </a:cxn>
                  <a:cxn ang="0">
                    <a:pos x="831" y="378"/>
                  </a:cxn>
                  <a:cxn ang="0">
                    <a:pos x="783" y="426"/>
                  </a:cxn>
                  <a:cxn ang="0">
                    <a:pos x="723" y="462"/>
                  </a:cxn>
                  <a:cxn ang="0">
                    <a:pos x="765" y="462"/>
                  </a:cxn>
                  <a:cxn ang="0">
                    <a:pos x="819" y="426"/>
                  </a:cxn>
                  <a:cxn ang="0">
                    <a:pos x="855" y="378"/>
                  </a:cxn>
                  <a:cxn ang="0">
                    <a:pos x="884" y="330"/>
                  </a:cxn>
                  <a:cxn ang="0">
                    <a:pos x="890" y="276"/>
                  </a:cxn>
                  <a:cxn ang="0">
                    <a:pos x="884" y="222"/>
                  </a:cxn>
                  <a:cxn ang="0">
                    <a:pos x="855" y="168"/>
                  </a:cxn>
                  <a:cxn ang="0">
                    <a:pos x="813" y="120"/>
                  </a:cxn>
                  <a:cxn ang="0">
                    <a:pos x="759" y="84"/>
                  </a:cxn>
                  <a:cxn ang="0">
                    <a:pos x="693" y="48"/>
                  </a:cxn>
                  <a:cxn ang="0">
                    <a:pos x="621" y="24"/>
                  </a:cxn>
                  <a:cxn ang="0">
                    <a:pos x="538" y="6"/>
                  </a:cxn>
                  <a:cxn ang="0">
                    <a:pos x="448" y="0"/>
                  </a:cxn>
                  <a:cxn ang="0">
                    <a:pos x="358" y="6"/>
                  </a:cxn>
                  <a:cxn ang="0">
                    <a:pos x="275" y="24"/>
                  </a:cxn>
                  <a:cxn ang="0">
                    <a:pos x="197" y="48"/>
                  </a:cxn>
                  <a:cxn ang="0">
                    <a:pos x="131" y="84"/>
                  </a:cxn>
                  <a:cxn ang="0">
                    <a:pos x="77" y="120"/>
                  </a:cxn>
                  <a:cxn ang="0">
                    <a:pos x="35" y="168"/>
                  </a:cxn>
                  <a:cxn ang="0">
                    <a:pos x="12" y="222"/>
                  </a:cxn>
                  <a:cxn ang="0">
                    <a:pos x="0" y="276"/>
                  </a:cxn>
                  <a:cxn ang="0">
                    <a:pos x="6" y="330"/>
                  </a:cxn>
                  <a:cxn ang="0">
                    <a:pos x="35" y="378"/>
                  </a:cxn>
                  <a:cxn ang="0">
                    <a:pos x="71" y="426"/>
                  </a:cxn>
                  <a:cxn ang="0">
                    <a:pos x="125" y="462"/>
                  </a:cxn>
                  <a:cxn ang="0">
                    <a:pos x="167" y="462"/>
                  </a:cxn>
                  <a:cxn ang="0">
                    <a:pos x="107" y="426"/>
                  </a:cxn>
                  <a:cxn ang="0">
                    <a:pos x="59" y="378"/>
                  </a:cxn>
                  <a:cxn ang="0">
                    <a:pos x="35" y="330"/>
                  </a:cxn>
                  <a:cxn ang="0">
                    <a:pos x="23" y="276"/>
                  </a:cxn>
                  <a:cxn ang="0">
                    <a:pos x="23" y="276"/>
                  </a:cxn>
                </a:cxnLst>
                <a:rect l="0" t="0" r="r" b="b"/>
                <a:pathLst>
                  <a:path w="890" h="462">
                    <a:moveTo>
                      <a:pt x="23" y="276"/>
                    </a:moveTo>
                    <a:lnTo>
                      <a:pt x="29" y="222"/>
                    </a:lnTo>
                    <a:lnTo>
                      <a:pt x="59" y="174"/>
                    </a:lnTo>
                    <a:lnTo>
                      <a:pt x="95" y="132"/>
                    </a:lnTo>
                    <a:lnTo>
                      <a:pt x="149" y="96"/>
                    </a:lnTo>
                    <a:lnTo>
                      <a:pt x="209" y="60"/>
                    </a:lnTo>
                    <a:lnTo>
                      <a:pt x="281" y="36"/>
                    </a:lnTo>
                    <a:lnTo>
                      <a:pt x="364" y="24"/>
                    </a:lnTo>
                    <a:lnTo>
                      <a:pt x="448" y="18"/>
                    </a:lnTo>
                    <a:lnTo>
                      <a:pt x="532" y="24"/>
                    </a:lnTo>
                    <a:lnTo>
                      <a:pt x="609" y="36"/>
                    </a:lnTo>
                    <a:lnTo>
                      <a:pt x="681" y="60"/>
                    </a:lnTo>
                    <a:lnTo>
                      <a:pt x="741" y="96"/>
                    </a:lnTo>
                    <a:lnTo>
                      <a:pt x="795" y="132"/>
                    </a:lnTo>
                    <a:lnTo>
                      <a:pt x="831" y="174"/>
                    </a:lnTo>
                    <a:lnTo>
                      <a:pt x="861" y="222"/>
                    </a:lnTo>
                    <a:lnTo>
                      <a:pt x="867" y="276"/>
                    </a:lnTo>
                    <a:lnTo>
                      <a:pt x="855" y="330"/>
                    </a:lnTo>
                    <a:lnTo>
                      <a:pt x="831" y="378"/>
                    </a:lnTo>
                    <a:lnTo>
                      <a:pt x="783" y="426"/>
                    </a:lnTo>
                    <a:lnTo>
                      <a:pt x="723" y="462"/>
                    </a:lnTo>
                    <a:lnTo>
                      <a:pt x="765" y="462"/>
                    </a:lnTo>
                    <a:lnTo>
                      <a:pt x="819" y="426"/>
                    </a:lnTo>
                    <a:lnTo>
                      <a:pt x="855" y="378"/>
                    </a:lnTo>
                    <a:lnTo>
                      <a:pt x="884" y="330"/>
                    </a:lnTo>
                    <a:lnTo>
                      <a:pt x="890" y="276"/>
                    </a:lnTo>
                    <a:lnTo>
                      <a:pt x="884" y="222"/>
                    </a:lnTo>
                    <a:lnTo>
                      <a:pt x="855" y="168"/>
                    </a:lnTo>
                    <a:lnTo>
                      <a:pt x="813" y="120"/>
                    </a:lnTo>
                    <a:lnTo>
                      <a:pt x="759" y="84"/>
                    </a:lnTo>
                    <a:lnTo>
                      <a:pt x="693" y="48"/>
                    </a:lnTo>
                    <a:lnTo>
                      <a:pt x="621" y="24"/>
                    </a:lnTo>
                    <a:lnTo>
                      <a:pt x="538" y="6"/>
                    </a:lnTo>
                    <a:lnTo>
                      <a:pt x="448" y="0"/>
                    </a:lnTo>
                    <a:lnTo>
                      <a:pt x="358" y="6"/>
                    </a:lnTo>
                    <a:lnTo>
                      <a:pt x="275" y="24"/>
                    </a:lnTo>
                    <a:lnTo>
                      <a:pt x="197" y="48"/>
                    </a:lnTo>
                    <a:lnTo>
                      <a:pt x="131" y="84"/>
                    </a:lnTo>
                    <a:lnTo>
                      <a:pt x="77" y="120"/>
                    </a:lnTo>
                    <a:lnTo>
                      <a:pt x="35" y="168"/>
                    </a:lnTo>
                    <a:lnTo>
                      <a:pt x="12" y="222"/>
                    </a:lnTo>
                    <a:lnTo>
                      <a:pt x="0" y="276"/>
                    </a:lnTo>
                    <a:lnTo>
                      <a:pt x="6" y="330"/>
                    </a:lnTo>
                    <a:lnTo>
                      <a:pt x="35" y="378"/>
                    </a:lnTo>
                    <a:lnTo>
                      <a:pt x="71" y="426"/>
                    </a:lnTo>
                    <a:lnTo>
                      <a:pt x="125" y="462"/>
                    </a:lnTo>
                    <a:lnTo>
                      <a:pt x="167" y="462"/>
                    </a:lnTo>
                    <a:lnTo>
                      <a:pt x="107" y="426"/>
                    </a:lnTo>
                    <a:lnTo>
                      <a:pt x="59" y="378"/>
                    </a:lnTo>
                    <a:lnTo>
                      <a:pt x="35" y="330"/>
                    </a:lnTo>
                    <a:lnTo>
                      <a:pt x="23" y="276"/>
                    </a:lnTo>
                    <a:lnTo>
                      <a:pt x="23" y="27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4706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16" name="Freeform 28"/>
              <p:cNvSpPr/>
              <p:nvPr/>
            </p:nvSpPr>
            <p:spPr bwMode="hidden">
              <a:xfrm>
                <a:off x="2082" y="3828"/>
                <a:ext cx="407" cy="486"/>
              </a:xfrm>
              <a:custGeom>
                <a:avLst/>
                <a:gdLst/>
                <a:ahLst/>
                <a:cxnLst>
                  <a:cxn ang="0">
                    <a:pos x="18" y="300"/>
                  </a:cxn>
                  <a:cxn ang="0">
                    <a:pos x="24" y="246"/>
                  </a:cxn>
                  <a:cxn ang="0">
                    <a:pos x="48" y="198"/>
                  </a:cxn>
                  <a:cxn ang="0">
                    <a:pos x="83" y="150"/>
                  </a:cxn>
                  <a:cxn ang="0">
                    <a:pos x="131" y="108"/>
                  </a:cxn>
                  <a:cxn ang="0">
                    <a:pos x="185" y="72"/>
                  </a:cxn>
                  <a:cxn ang="0">
                    <a:pos x="251" y="42"/>
                  </a:cxn>
                  <a:cxn ang="0">
                    <a:pos x="329" y="24"/>
                  </a:cxn>
                  <a:cxn ang="0">
                    <a:pos x="406" y="6"/>
                  </a:cxn>
                  <a:cxn ang="0">
                    <a:pos x="406" y="0"/>
                  </a:cxn>
                  <a:cxn ang="0">
                    <a:pos x="323" y="12"/>
                  </a:cxn>
                  <a:cxn ang="0">
                    <a:pos x="245" y="36"/>
                  </a:cxn>
                  <a:cxn ang="0">
                    <a:pos x="179" y="66"/>
                  </a:cxn>
                  <a:cxn ang="0">
                    <a:pos x="119" y="102"/>
                  </a:cxn>
                  <a:cxn ang="0">
                    <a:pos x="72" y="144"/>
                  </a:cxn>
                  <a:cxn ang="0">
                    <a:pos x="30" y="192"/>
                  </a:cxn>
                  <a:cxn ang="0">
                    <a:pos x="6" y="246"/>
                  </a:cxn>
                  <a:cxn ang="0">
                    <a:pos x="0" y="300"/>
                  </a:cxn>
                  <a:cxn ang="0">
                    <a:pos x="6" y="348"/>
                  </a:cxn>
                  <a:cxn ang="0">
                    <a:pos x="30" y="396"/>
                  </a:cxn>
                  <a:cxn ang="0">
                    <a:pos x="66" y="444"/>
                  </a:cxn>
                  <a:cxn ang="0">
                    <a:pos x="107" y="486"/>
                  </a:cxn>
                  <a:cxn ang="0">
                    <a:pos x="131" y="486"/>
                  </a:cxn>
                  <a:cxn ang="0">
                    <a:pos x="83" y="450"/>
                  </a:cxn>
                  <a:cxn ang="0">
                    <a:pos x="48" y="402"/>
                  </a:cxn>
                  <a:cxn ang="0">
                    <a:pos x="24" y="354"/>
                  </a:cxn>
                  <a:cxn ang="0">
                    <a:pos x="18" y="300"/>
                  </a:cxn>
                  <a:cxn ang="0">
                    <a:pos x="18" y="300"/>
                  </a:cxn>
                </a:cxnLst>
                <a:rect l="0" t="0" r="r" b="b"/>
                <a:pathLst>
                  <a:path w="406" h="486">
                    <a:moveTo>
                      <a:pt x="18" y="300"/>
                    </a:moveTo>
                    <a:lnTo>
                      <a:pt x="24" y="246"/>
                    </a:lnTo>
                    <a:lnTo>
                      <a:pt x="48" y="198"/>
                    </a:lnTo>
                    <a:lnTo>
                      <a:pt x="83" y="150"/>
                    </a:lnTo>
                    <a:lnTo>
                      <a:pt x="131" y="108"/>
                    </a:lnTo>
                    <a:lnTo>
                      <a:pt x="185" y="72"/>
                    </a:lnTo>
                    <a:lnTo>
                      <a:pt x="251" y="42"/>
                    </a:lnTo>
                    <a:lnTo>
                      <a:pt x="329" y="24"/>
                    </a:lnTo>
                    <a:lnTo>
                      <a:pt x="406" y="6"/>
                    </a:lnTo>
                    <a:lnTo>
                      <a:pt x="406" y="0"/>
                    </a:lnTo>
                    <a:lnTo>
                      <a:pt x="323" y="12"/>
                    </a:lnTo>
                    <a:lnTo>
                      <a:pt x="245" y="36"/>
                    </a:lnTo>
                    <a:lnTo>
                      <a:pt x="179" y="66"/>
                    </a:lnTo>
                    <a:lnTo>
                      <a:pt x="119" y="102"/>
                    </a:lnTo>
                    <a:lnTo>
                      <a:pt x="72" y="144"/>
                    </a:lnTo>
                    <a:lnTo>
                      <a:pt x="30" y="192"/>
                    </a:lnTo>
                    <a:lnTo>
                      <a:pt x="6" y="246"/>
                    </a:lnTo>
                    <a:lnTo>
                      <a:pt x="0" y="300"/>
                    </a:lnTo>
                    <a:lnTo>
                      <a:pt x="6" y="348"/>
                    </a:lnTo>
                    <a:lnTo>
                      <a:pt x="30" y="396"/>
                    </a:lnTo>
                    <a:lnTo>
                      <a:pt x="66" y="444"/>
                    </a:lnTo>
                    <a:lnTo>
                      <a:pt x="107" y="486"/>
                    </a:lnTo>
                    <a:lnTo>
                      <a:pt x="131" y="486"/>
                    </a:lnTo>
                    <a:lnTo>
                      <a:pt x="83" y="450"/>
                    </a:lnTo>
                    <a:lnTo>
                      <a:pt x="48" y="402"/>
                    </a:lnTo>
                    <a:lnTo>
                      <a:pt x="24" y="354"/>
                    </a:lnTo>
                    <a:lnTo>
                      <a:pt x="18" y="300"/>
                    </a:lnTo>
                    <a:lnTo>
                      <a:pt x="18" y="30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17" name="Freeform 29"/>
              <p:cNvSpPr/>
              <p:nvPr/>
            </p:nvSpPr>
            <p:spPr bwMode="hidden">
              <a:xfrm>
                <a:off x="2987" y="4044"/>
                <a:ext cx="108" cy="252"/>
              </a:xfrm>
              <a:custGeom>
                <a:avLst/>
                <a:gdLst/>
                <a:ahLst/>
                <a:cxnLst>
                  <a:cxn ang="0">
                    <a:pos x="89" y="84"/>
                  </a:cxn>
                  <a:cxn ang="0">
                    <a:pos x="83" y="132"/>
                  </a:cxn>
                  <a:cxn ang="0">
                    <a:pos x="65" y="174"/>
                  </a:cxn>
                  <a:cxn ang="0">
                    <a:pos x="36" y="216"/>
                  </a:cxn>
                  <a:cxn ang="0">
                    <a:pos x="0" y="252"/>
                  </a:cxn>
                  <a:cxn ang="0">
                    <a:pos x="18" y="252"/>
                  </a:cxn>
                  <a:cxn ang="0">
                    <a:pos x="53" y="216"/>
                  </a:cxn>
                  <a:cxn ang="0">
                    <a:pos x="83" y="174"/>
                  </a:cxn>
                  <a:cxn ang="0">
                    <a:pos x="101" y="132"/>
                  </a:cxn>
                  <a:cxn ang="0">
                    <a:pos x="107" y="84"/>
                  </a:cxn>
                  <a:cxn ang="0">
                    <a:pos x="101" y="42"/>
                  </a:cxn>
                  <a:cxn ang="0">
                    <a:pos x="89" y="0"/>
                  </a:cxn>
                  <a:cxn ang="0">
                    <a:pos x="65" y="0"/>
                  </a:cxn>
                  <a:cxn ang="0">
                    <a:pos x="83" y="42"/>
                  </a:cxn>
                  <a:cxn ang="0">
                    <a:pos x="89" y="84"/>
                  </a:cxn>
                  <a:cxn ang="0">
                    <a:pos x="89" y="84"/>
                  </a:cxn>
                </a:cxnLst>
                <a:rect l="0" t="0" r="r" b="b"/>
                <a:pathLst>
                  <a:path w="107" h="252">
                    <a:moveTo>
                      <a:pt x="89" y="84"/>
                    </a:moveTo>
                    <a:lnTo>
                      <a:pt x="83" y="132"/>
                    </a:lnTo>
                    <a:lnTo>
                      <a:pt x="65" y="174"/>
                    </a:lnTo>
                    <a:lnTo>
                      <a:pt x="36" y="216"/>
                    </a:lnTo>
                    <a:lnTo>
                      <a:pt x="0" y="252"/>
                    </a:lnTo>
                    <a:lnTo>
                      <a:pt x="18" y="252"/>
                    </a:lnTo>
                    <a:lnTo>
                      <a:pt x="53" y="216"/>
                    </a:lnTo>
                    <a:lnTo>
                      <a:pt x="83" y="174"/>
                    </a:lnTo>
                    <a:lnTo>
                      <a:pt x="101" y="132"/>
                    </a:lnTo>
                    <a:lnTo>
                      <a:pt x="107" y="84"/>
                    </a:lnTo>
                    <a:lnTo>
                      <a:pt x="101" y="42"/>
                    </a:lnTo>
                    <a:lnTo>
                      <a:pt x="89" y="0"/>
                    </a:lnTo>
                    <a:lnTo>
                      <a:pt x="65" y="0"/>
                    </a:lnTo>
                    <a:lnTo>
                      <a:pt x="83" y="42"/>
                    </a:lnTo>
                    <a:lnTo>
                      <a:pt x="89" y="84"/>
                    </a:lnTo>
                    <a:lnTo>
                      <a:pt x="89" y="8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1961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18" name="Freeform 30"/>
              <p:cNvSpPr/>
              <p:nvPr/>
            </p:nvSpPr>
            <p:spPr bwMode="hidden">
              <a:xfrm>
                <a:off x="2068" y="3685"/>
                <a:ext cx="835" cy="150"/>
              </a:xfrm>
              <a:custGeom>
                <a:avLst/>
                <a:gdLst/>
                <a:ahLst/>
                <a:cxnLst>
                  <a:cxn ang="0">
                    <a:pos x="518" y="18"/>
                  </a:cxn>
                  <a:cxn ang="0">
                    <a:pos x="597" y="24"/>
                  </a:cxn>
                  <a:cxn ang="0">
                    <a:pos x="682" y="30"/>
                  </a:cxn>
                  <a:cxn ang="0">
                    <a:pos x="755" y="42"/>
                  </a:cxn>
                  <a:cxn ang="0">
                    <a:pos x="828" y="60"/>
                  </a:cxn>
                  <a:cxn ang="0">
                    <a:pos x="835" y="42"/>
                  </a:cxn>
                  <a:cxn ang="0">
                    <a:pos x="761" y="24"/>
                  </a:cxn>
                  <a:cxn ang="0">
                    <a:pos x="688" y="12"/>
                  </a:cxn>
                  <a:cxn ang="0">
                    <a:pos x="603" y="6"/>
                  </a:cxn>
                  <a:cxn ang="0">
                    <a:pos x="518" y="0"/>
                  </a:cxn>
                  <a:cxn ang="0">
                    <a:pos x="372" y="12"/>
                  </a:cxn>
                  <a:cxn ang="0">
                    <a:pos x="232" y="36"/>
                  </a:cxn>
                  <a:cxn ang="0">
                    <a:pos x="110" y="78"/>
                  </a:cxn>
                  <a:cxn ang="0">
                    <a:pos x="0" y="132"/>
                  </a:cxn>
                  <a:cxn ang="0">
                    <a:pos x="19" y="150"/>
                  </a:cxn>
                  <a:cxn ang="0">
                    <a:pos x="122" y="96"/>
                  </a:cxn>
                  <a:cxn ang="0">
                    <a:pos x="244" y="54"/>
                  </a:cxn>
                  <a:cxn ang="0">
                    <a:pos x="378" y="30"/>
                  </a:cxn>
                  <a:cxn ang="0">
                    <a:pos x="518" y="18"/>
                  </a:cxn>
                  <a:cxn ang="0">
                    <a:pos x="518" y="18"/>
                  </a:cxn>
                </a:cxnLst>
                <a:rect l="0" t="0" r="r" b="b"/>
                <a:pathLst>
                  <a:path w="835" h="150">
                    <a:moveTo>
                      <a:pt x="518" y="18"/>
                    </a:moveTo>
                    <a:lnTo>
                      <a:pt x="597" y="24"/>
                    </a:lnTo>
                    <a:lnTo>
                      <a:pt x="682" y="30"/>
                    </a:lnTo>
                    <a:lnTo>
                      <a:pt x="755" y="42"/>
                    </a:lnTo>
                    <a:lnTo>
                      <a:pt x="828" y="60"/>
                    </a:lnTo>
                    <a:lnTo>
                      <a:pt x="835" y="42"/>
                    </a:lnTo>
                    <a:lnTo>
                      <a:pt x="761" y="24"/>
                    </a:lnTo>
                    <a:lnTo>
                      <a:pt x="688" y="12"/>
                    </a:lnTo>
                    <a:lnTo>
                      <a:pt x="603" y="6"/>
                    </a:lnTo>
                    <a:lnTo>
                      <a:pt x="518" y="0"/>
                    </a:lnTo>
                    <a:lnTo>
                      <a:pt x="372" y="12"/>
                    </a:lnTo>
                    <a:lnTo>
                      <a:pt x="232" y="36"/>
                    </a:lnTo>
                    <a:lnTo>
                      <a:pt x="110" y="78"/>
                    </a:lnTo>
                    <a:lnTo>
                      <a:pt x="0" y="132"/>
                    </a:lnTo>
                    <a:lnTo>
                      <a:pt x="19" y="150"/>
                    </a:lnTo>
                    <a:lnTo>
                      <a:pt x="122" y="96"/>
                    </a:lnTo>
                    <a:lnTo>
                      <a:pt x="244" y="54"/>
                    </a:lnTo>
                    <a:lnTo>
                      <a:pt x="378" y="30"/>
                    </a:lnTo>
                    <a:lnTo>
                      <a:pt x="518" y="18"/>
                    </a:lnTo>
                    <a:lnTo>
                      <a:pt x="518" y="18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19" name="Freeform 31"/>
              <p:cNvSpPr/>
              <p:nvPr/>
            </p:nvSpPr>
            <p:spPr bwMode="hidden">
              <a:xfrm>
                <a:off x="1867" y="3853"/>
                <a:ext cx="171" cy="461"/>
              </a:xfrm>
              <a:custGeom>
                <a:avLst/>
                <a:gdLst/>
                <a:ahLst/>
                <a:cxnLst>
                  <a:cxn ang="0">
                    <a:pos x="31" y="263"/>
                  </a:cxn>
                  <a:cxn ang="0">
                    <a:pos x="43" y="191"/>
                  </a:cxn>
                  <a:cxn ang="0">
                    <a:pos x="67" y="131"/>
                  </a:cxn>
                  <a:cxn ang="0">
                    <a:pos x="116" y="72"/>
                  </a:cxn>
                  <a:cxn ang="0">
                    <a:pos x="171" y="18"/>
                  </a:cxn>
                  <a:cxn ang="0">
                    <a:pos x="153" y="0"/>
                  </a:cxn>
                  <a:cxn ang="0">
                    <a:pos x="86" y="60"/>
                  </a:cxn>
                  <a:cxn ang="0">
                    <a:pos x="43" y="120"/>
                  </a:cxn>
                  <a:cxn ang="0">
                    <a:pos x="13" y="191"/>
                  </a:cxn>
                  <a:cxn ang="0">
                    <a:pos x="0" y="263"/>
                  </a:cxn>
                  <a:cxn ang="0">
                    <a:pos x="6" y="317"/>
                  </a:cxn>
                  <a:cxn ang="0">
                    <a:pos x="25" y="365"/>
                  </a:cxn>
                  <a:cxn ang="0">
                    <a:pos x="49" y="413"/>
                  </a:cxn>
                  <a:cxn ang="0">
                    <a:pos x="86" y="461"/>
                  </a:cxn>
                  <a:cxn ang="0">
                    <a:pos x="122" y="461"/>
                  </a:cxn>
                  <a:cxn ang="0">
                    <a:pos x="86" y="413"/>
                  </a:cxn>
                  <a:cxn ang="0">
                    <a:pos x="55" y="365"/>
                  </a:cxn>
                  <a:cxn ang="0">
                    <a:pos x="37" y="317"/>
                  </a:cxn>
                  <a:cxn ang="0">
                    <a:pos x="31" y="263"/>
                  </a:cxn>
                  <a:cxn ang="0">
                    <a:pos x="31" y="263"/>
                  </a:cxn>
                </a:cxnLst>
                <a:rect l="0" t="0" r="r" b="b"/>
                <a:pathLst>
                  <a:path w="171" h="461">
                    <a:moveTo>
                      <a:pt x="31" y="263"/>
                    </a:moveTo>
                    <a:lnTo>
                      <a:pt x="43" y="191"/>
                    </a:lnTo>
                    <a:lnTo>
                      <a:pt x="67" y="131"/>
                    </a:lnTo>
                    <a:lnTo>
                      <a:pt x="116" y="72"/>
                    </a:lnTo>
                    <a:lnTo>
                      <a:pt x="171" y="18"/>
                    </a:lnTo>
                    <a:lnTo>
                      <a:pt x="153" y="0"/>
                    </a:lnTo>
                    <a:lnTo>
                      <a:pt x="86" y="60"/>
                    </a:lnTo>
                    <a:lnTo>
                      <a:pt x="43" y="120"/>
                    </a:lnTo>
                    <a:lnTo>
                      <a:pt x="13" y="191"/>
                    </a:lnTo>
                    <a:lnTo>
                      <a:pt x="0" y="263"/>
                    </a:lnTo>
                    <a:lnTo>
                      <a:pt x="6" y="317"/>
                    </a:lnTo>
                    <a:lnTo>
                      <a:pt x="25" y="365"/>
                    </a:lnTo>
                    <a:lnTo>
                      <a:pt x="49" y="413"/>
                    </a:lnTo>
                    <a:lnTo>
                      <a:pt x="86" y="461"/>
                    </a:lnTo>
                    <a:lnTo>
                      <a:pt x="122" y="461"/>
                    </a:lnTo>
                    <a:lnTo>
                      <a:pt x="86" y="413"/>
                    </a:lnTo>
                    <a:lnTo>
                      <a:pt x="55" y="365"/>
                    </a:lnTo>
                    <a:lnTo>
                      <a:pt x="37" y="317"/>
                    </a:lnTo>
                    <a:lnTo>
                      <a:pt x="31" y="263"/>
                    </a:lnTo>
                    <a:lnTo>
                      <a:pt x="31" y="26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20" name="Freeform 32"/>
              <p:cNvSpPr/>
              <p:nvPr/>
            </p:nvSpPr>
            <p:spPr bwMode="hidden">
              <a:xfrm>
                <a:off x="2951" y="3751"/>
                <a:ext cx="360" cy="563"/>
              </a:xfrm>
              <a:custGeom>
                <a:avLst/>
                <a:gdLst/>
                <a:ahLst/>
                <a:cxnLst>
                  <a:cxn ang="0">
                    <a:pos x="360" y="365"/>
                  </a:cxn>
                  <a:cxn ang="0">
                    <a:pos x="353" y="305"/>
                  </a:cxn>
                  <a:cxn ang="0">
                    <a:pos x="335" y="251"/>
                  </a:cxn>
                  <a:cxn ang="0">
                    <a:pos x="305" y="204"/>
                  </a:cxn>
                  <a:cxn ang="0">
                    <a:pos x="262" y="156"/>
                  </a:cxn>
                  <a:cxn ang="0">
                    <a:pos x="213" y="108"/>
                  </a:cxn>
                  <a:cxn ang="0">
                    <a:pos x="159" y="66"/>
                  </a:cxn>
                  <a:cxn ang="0">
                    <a:pos x="92" y="30"/>
                  </a:cxn>
                  <a:cxn ang="0">
                    <a:pos x="19" y="0"/>
                  </a:cxn>
                  <a:cxn ang="0">
                    <a:pos x="0" y="12"/>
                  </a:cxn>
                  <a:cxn ang="0">
                    <a:pos x="67" y="42"/>
                  </a:cxn>
                  <a:cxn ang="0">
                    <a:pos x="134" y="78"/>
                  </a:cxn>
                  <a:cxn ang="0">
                    <a:pos x="189" y="114"/>
                  </a:cxn>
                  <a:cxn ang="0">
                    <a:pos x="238" y="162"/>
                  </a:cxn>
                  <a:cxn ang="0">
                    <a:pos x="274" y="210"/>
                  </a:cxn>
                  <a:cxn ang="0">
                    <a:pos x="299" y="257"/>
                  </a:cxn>
                  <a:cxn ang="0">
                    <a:pos x="317" y="311"/>
                  </a:cxn>
                  <a:cxn ang="0">
                    <a:pos x="323" y="365"/>
                  </a:cxn>
                  <a:cxn ang="0">
                    <a:pos x="317" y="419"/>
                  </a:cxn>
                  <a:cxn ang="0">
                    <a:pos x="299" y="467"/>
                  </a:cxn>
                  <a:cxn ang="0">
                    <a:pos x="274" y="515"/>
                  </a:cxn>
                  <a:cxn ang="0">
                    <a:pos x="238" y="563"/>
                  </a:cxn>
                  <a:cxn ang="0">
                    <a:pos x="268" y="563"/>
                  </a:cxn>
                  <a:cxn ang="0">
                    <a:pos x="311" y="515"/>
                  </a:cxn>
                  <a:cxn ang="0">
                    <a:pos x="335" y="467"/>
                  </a:cxn>
                  <a:cxn ang="0">
                    <a:pos x="353" y="419"/>
                  </a:cxn>
                  <a:cxn ang="0">
                    <a:pos x="360" y="365"/>
                  </a:cxn>
                  <a:cxn ang="0">
                    <a:pos x="360" y="365"/>
                  </a:cxn>
                </a:cxnLst>
                <a:rect l="0" t="0" r="r" b="b"/>
                <a:pathLst>
                  <a:path w="360" h="563">
                    <a:moveTo>
                      <a:pt x="360" y="365"/>
                    </a:moveTo>
                    <a:lnTo>
                      <a:pt x="353" y="305"/>
                    </a:lnTo>
                    <a:lnTo>
                      <a:pt x="335" y="251"/>
                    </a:lnTo>
                    <a:lnTo>
                      <a:pt x="305" y="204"/>
                    </a:lnTo>
                    <a:lnTo>
                      <a:pt x="262" y="156"/>
                    </a:lnTo>
                    <a:lnTo>
                      <a:pt x="213" y="108"/>
                    </a:lnTo>
                    <a:lnTo>
                      <a:pt x="159" y="66"/>
                    </a:lnTo>
                    <a:lnTo>
                      <a:pt x="92" y="30"/>
                    </a:lnTo>
                    <a:lnTo>
                      <a:pt x="19" y="0"/>
                    </a:lnTo>
                    <a:lnTo>
                      <a:pt x="0" y="12"/>
                    </a:lnTo>
                    <a:lnTo>
                      <a:pt x="67" y="42"/>
                    </a:lnTo>
                    <a:lnTo>
                      <a:pt x="134" y="78"/>
                    </a:lnTo>
                    <a:lnTo>
                      <a:pt x="189" y="114"/>
                    </a:lnTo>
                    <a:lnTo>
                      <a:pt x="238" y="162"/>
                    </a:lnTo>
                    <a:lnTo>
                      <a:pt x="274" y="210"/>
                    </a:lnTo>
                    <a:lnTo>
                      <a:pt x="299" y="257"/>
                    </a:lnTo>
                    <a:lnTo>
                      <a:pt x="317" y="311"/>
                    </a:lnTo>
                    <a:lnTo>
                      <a:pt x="323" y="365"/>
                    </a:lnTo>
                    <a:lnTo>
                      <a:pt x="317" y="419"/>
                    </a:lnTo>
                    <a:lnTo>
                      <a:pt x="299" y="467"/>
                    </a:lnTo>
                    <a:lnTo>
                      <a:pt x="274" y="515"/>
                    </a:lnTo>
                    <a:lnTo>
                      <a:pt x="238" y="563"/>
                    </a:lnTo>
                    <a:lnTo>
                      <a:pt x="268" y="563"/>
                    </a:lnTo>
                    <a:lnTo>
                      <a:pt x="311" y="515"/>
                    </a:lnTo>
                    <a:lnTo>
                      <a:pt x="335" y="467"/>
                    </a:lnTo>
                    <a:lnTo>
                      <a:pt x="353" y="419"/>
                    </a:lnTo>
                    <a:lnTo>
                      <a:pt x="360" y="365"/>
                    </a:lnTo>
                    <a:lnTo>
                      <a:pt x="360" y="3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21" name="Freeform 33"/>
              <p:cNvSpPr/>
              <p:nvPr/>
            </p:nvSpPr>
            <p:spPr bwMode="hidden">
              <a:xfrm>
                <a:off x="2318" y="3631"/>
                <a:ext cx="1078" cy="425"/>
              </a:xfrm>
              <a:custGeom>
                <a:avLst/>
                <a:gdLst/>
                <a:ahLst/>
                <a:cxnLst>
                  <a:cxn ang="0">
                    <a:pos x="1053" y="425"/>
                  </a:cxn>
                  <a:cxn ang="0">
                    <a:pos x="1078" y="419"/>
                  </a:cxn>
                  <a:cxn ang="0">
                    <a:pos x="1066" y="377"/>
                  </a:cxn>
                  <a:cxn ang="0">
                    <a:pos x="1047" y="336"/>
                  </a:cxn>
                  <a:cxn ang="0">
                    <a:pos x="986" y="252"/>
                  </a:cxn>
                  <a:cxn ang="0">
                    <a:pos x="907" y="180"/>
                  </a:cxn>
                  <a:cxn ang="0">
                    <a:pos x="810" y="120"/>
                  </a:cxn>
                  <a:cxn ang="0">
                    <a:pos x="694" y="72"/>
                  </a:cxn>
                  <a:cxn ang="0">
                    <a:pos x="560" y="30"/>
                  </a:cxn>
                  <a:cxn ang="0">
                    <a:pos x="420" y="6"/>
                  </a:cxn>
                  <a:cxn ang="0">
                    <a:pos x="268" y="0"/>
                  </a:cxn>
                  <a:cxn ang="0">
                    <a:pos x="134" y="6"/>
                  </a:cxn>
                  <a:cxn ang="0">
                    <a:pos x="0" y="24"/>
                  </a:cxn>
                  <a:cxn ang="0">
                    <a:pos x="12" y="36"/>
                  </a:cxn>
                  <a:cxn ang="0">
                    <a:pos x="134" y="18"/>
                  </a:cxn>
                  <a:cxn ang="0">
                    <a:pos x="268" y="12"/>
                  </a:cxn>
                  <a:cxn ang="0">
                    <a:pos x="420" y="18"/>
                  </a:cxn>
                  <a:cxn ang="0">
                    <a:pos x="554" y="42"/>
                  </a:cxn>
                  <a:cxn ang="0">
                    <a:pos x="682" y="84"/>
                  </a:cxn>
                  <a:cxn ang="0">
                    <a:pos x="798" y="132"/>
                  </a:cxn>
                  <a:cxn ang="0">
                    <a:pos x="895" y="192"/>
                  </a:cxn>
                  <a:cxn ang="0">
                    <a:pos x="968" y="264"/>
                  </a:cxn>
                  <a:cxn ang="0">
                    <a:pos x="999" y="300"/>
                  </a:cxn>
                  <a:cxn ang="0">
                    <a:pos x="1023" y="342"/>
                  </a:cxn>
                  <a:cxn ang="0">
                    <a:pos x="1041" y="383"/>
                  </a:cxn>
                  <a:cxn ang="0">
                    <a:pos x="1053" y="425"/>
                  </a:cxn>
                  <a:cxn ang="0">
                    <a:pos x="1053" y="425"/>
                  </a:cxn>
                </a:cxnLst>
                <a:rect l="0" t="0" r="r" b="b"/>
                <a:pathLst>
                  <a:path w="1078" h="425">
                    <a:moveTo>
                      <a:pt x="1053" y="425"/>
                    </a:moveTo>
                    <a:lnTo>
                      <a:pt x="1078" y="419"/>
                    </a:lnTo>
                    <a:lnTo>
                      <a:pt x="1066" y="377"/>
                    </a:lnTo>
                    <a:lnTo>
                      <a:pt x="1047" y="336"/>
                    </a:lnTo>
                    <a:lnTo>
                      <a:pt x="986" y="252"/>
                    </a:lnTo>
                    <a:lnTo>
                      <a:pt x="907" y="180"/>
                    </a:lnTo>
                    <a:lnTo>
                      <a:pt x="810" y="120"/>
                    </a:lnTo>
                    <a:lnTo>
                      <a:pt x="694" y="72"/>
                    </a:lnTo>
                    <a:lnTo>
                      <a:pt x="560" y="30"/>
                    </a:lnTo>
                    <a:lnTo>
                      <a:pt x="420" y="6"/>
                    </a:lnTo>
                    <a:lnTo>
                      <a:pt x="268" y="0"/>
                    </a:lnTo>
                    <a:lnTo>
                      <a:pt x="134" y="6"/>
                    </a:lnTo>
                    <a:lnTo>
                      <a:pt x="0" y="24"/>
                    </a:lnTo>
                    <a:lnTo>
                      <a:pt x="12" y="36"/>
                    </a:lnTo>
                    <a:lnTo>
                      <a:pt x="134" y="18"/>
                    </a:lnTo>
                    <a:lnTo>
                      <a:pt x="268" y="12"/>
                    </a:lnTo>
                    <a:lnTo>
                      <a:pt x="420" y="18"/>
                    </a:lnTo>
                    <a:lnTo>
                      <a:pt x="554" y="42"/>
                    </a:lnTo>
                    <a:lnTo>
                      <a:pt x="682" y="84"/>
                    </a:lnTo>
                    <a:lnTo>
                      <a:pt x="798" y="132"/>
                    </a:lnTo>
                    <a:lnTo>
                      <a:pt x="895" y="192"/>
                    </a:lnTo>
                    <a:lnTo>
                      <a:pt x="968" y="264"/>
                    </a:lnTo>
                    <a:lnTo>
                      <a:pt x="999" y="300"/>
                    </a:lnTo>
                    <a:lnTo>
                      <a:pt x="1023" y="342"/>
                    </a:lnTo>
                    <a:lnTo>
                      <a:pt x="1041" y="383"/>
                    </a:lnTo>
                    <a:lnTo>
                      <a:pt x="1053" y="425"/>
                    </a:lnTo>
                    <a:lnTo>
                      <a:pt x="1053" y="42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22" name="Freeform 34"/>
              <p:cNvSpPr/>
              <p:nvPr/>
            </p:nvSpPr>
            <p:spPr bwMode="hidden">
              <a:xfrm>
                <a:off x="3304" y="4080"/>
                <a:ext cx="98" cy="234"/>
              </a:xfrm>
              <a:custGeom>
                <a:avLst/>
                <a:gdLst/>
                <a:ahLst/>
                <a:cxnLst>
                  <a:cxn ang="0">
                    <a:pos x="0" y="234"/>
                  </a:cxn>
                  <a:cxn ang="0">
                    <a:pos x="25" y="234"/>
                  </a:cxn>
                  <a:cxn ang="0">
                    <a:pos x="55" y="186"/>
                  </a:cxn>
                  <a:cxn ang="0">
                    <a:pos x="80" y="138"/>
                  </a:cxn>
                  <a:cxn ang="0">
                    <a:pos x="92" y="90"/>
                  </a:cxn>
                  <a:cxn ang="0">
                    <a:pos x="98" y="36"/>
                  </a:cxn>
                  <a:cxn ang="0">
                    <a:pos x="98" y="0"/>
                  </a:cxn>
                  <a:cxn ang="0">
                    <a:pos x="74" y="0"/>
                  </a:cxn>
                  <a:cxn ang="0">
                    <a:pos x="74" y="36"/>
                  </a:cxn>
                  <a:cxn ang="0">
                    <a:pos x="67" y="90"/>
                  </a:cxn>
                  <a:cxn ang="0">
                    <a:pos x="55" y="138"/>
                  </a:cxn>
                  <a:cxn ang="0">
                    <a:pos x="31" y="186"/>
                  </a:cxn>
                  <a:cxn ang="0">
                    <a:pos x="0" y="234"/>
                  </a:cxn>
                  <a:cxn ang="0">
                    <a:pos x="0" y="234"/>
                  </a:cxn>
                </a:cxnLst>
                <a:rect l="0" t="0" r="r" b="b"/>
                <a:pathLst>
                  <a:path w="98" h="234">
                    <a:moveTo>
                      <a:pt x="0" y="234"/>
                    </a:moveTo>
                    <a:lnTo>
                      <a:pt x="25" y="234"/>
                    </a:lnTo>
                    <a:lnTo>
                      <a:pt x="55" y="186"/>
                    </a:lnTo>
                    <a:lnTo>
                      <a:pt x="80" y="138"/>
                    </a:lnTo>
                    <a:lnTo>
                      <a:pt x="92" y="90"/>
                    </a:lnTo>
                    <a:lnTo>
                      <a:pt x="98" y="36"/>
                    </a:lnTo>
                    <a:lnTo>
                      <a:pt x="98" y="0"/>
                    </a:lnTo>
                    <a:lnTo>
                      <a:pt x="74" y="0"/>
                    </a:lnTo>
                    <a:lnTo>
                      <a:pt x="74" y="36"/>
                    </a:lnTo>
                    <a:lnTo>
                      <a:pt x="67" y="90"/>
                    </a:lnTo>
                    <a:lnTo>
                      <a:pt x="55" y="138"/>
                    </a:lnTo>
                    <a:lnTo>
                      <a:pt x="31" y="186"/>
                    </a:lnTo>
                    <a:lnTo>
                      <a:pt x="0" y="234"/>
                    </a:lnTo>
                    <a:lnTo>
                      <a:pt x="0" y="23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87843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23" name="Freeform 35"/>
              <p:cNvSpPr/>
              <p:nvPr/>
            </p:nvSpPr>
            <p:spPr bwMode="hidden">
              <a:xfrm>
                <a:off x="1776" y="3673"/>
                <a:ext cx="481" cy="641"/>
              </a:xfrm>
              <a:custGeom>
                <a:avLst/>
                <a:gdLst/>
                <a:ahLst/>
                <a:cxnLst>
                  <a:cxn ang="0">
                    <a:pos x="18" y="443"/>
                  </a:cxn>
                  <a:cxn ang="0">
                    <a:pos x="24" y="371"/>
                  </a:cxn>
                  <a:cxn ang="0">
                    <a:pos x="55" y="305"/>
                  </a:cxn>
                  <a:cxn ang="0">
                    <a:pos x="91" y="246"/>
                  </a:cxn>
                  <a:cxn ang="0">
                    <a:pos x="146" y="186"/>
                  </a:cxn>
                  <a:cxn ang="0">
                    <a:pos x="213" y="132"/>
                  </a:cxn>
                  <a:cxn ang="0">
                    <a:pos x="292" y="84"/>
                  </a:cxn>
                  <a:cxn ang="0">
                    <a:pos x="384" y="48"/>
                  </a:cxn>
                  <a:cxn ang="0">
                    <a:pos x="481" y="12"/>
                  </a:cxn>
                  <a:cxn ang="0">
                    <a:pos x="457" y="0"/>
                  </a:cxn>
                  <a:cxn ang="0">
                    <a:pos x="359" y="36"/>
                  </a:cxn>
                  <a:cxn ang="0">
                    <a:pos x="274" y="78"/>
                  </a:cxn>
                  <a:cxn ang="0">
                    <a:pos x="195" y="126"/>
                  </a:cxn>
                  <a:cxn ang="0">
                    <a:pos x="128" y="180"/>
                  </a:cxn>
                  <a:cxn ang="0">
                    <a:pos x="73" y="240"/>
                  </a:cxn>
                  <a:cxn ang="0">
                    <a:pos x="37" y="305"/>
                  </a:cxn>
                  <a:cxn ang="0">
                    <a:pos x="6" y="371"/>
                  </a:cxn>
                  <a:cxn ang="0">
                    <a:pos x="0" y="443"/>
                  </a:cxn>
                  <a:cxn ang="0">
                    <a:pos x="6" y="497"/>
                  </a:cxn>
                  <a:cxn ang="0">
                    <a:pos x="18" y="545"/>
                  </a:cxn>
                  <a:cxn ang="0">
                    <a:pos x="43" y="593"/>
                  </a:cxn>
                  <a:cxn ang="0">
                    <a:pos x="73" y="641"/>
                  </a:cxn>
                  <a:cxn ang="0">
                    <a:pos x="97" y="641"/>
                  </a:cxn>
                  <a:cxn ang="0">
                    <a:pos x="67" y="593"/>
                  </a:cxn>
                  <a:cxn ang="0">
                    <a:pos x="43" y="545"/>
                  </a:cxn>
                  <a:cxn ang="0">
                    <a:pos x="24" y="497"/>
                  </a:cxn>
                  <a:cxn ang="0">
                    <a:pos x="18" y="443"/>
                  </a:cxn>
                  <a:cxn ang="0">
                    <a:pos x="18" y="443"/>
                  </a:cxn>
                </a:cxnLst>
                <a:rect l="0" t="0" r="r" b="b"/>
                <a:pathLst>
                  <a:path w="481" h="641">
                    <a:moveTo>
                      <a:pt x="18" y="443"/>
                    </a:moveTo>
                    <a:lnTo>
                      <a:pt x="24" y="371"/>
                    </a:lnTo>
                    <a:lnTo>
                      <a:pt x="55" y="305"/>
                    </a:lnTo>
                    <a:lnTo>
                      <a:pt x="91" y="246"/>
                    </a:lnTo>
                    <a:lnTo>
                      <a:pt x="146" y="186"/>
                    </a:lnTo>
                    <a:lnTo>
                      <a:pt x="213" y="132"/>
                    </a:lnTo>
                    <a:lnTo>
                      <a:pt x="292" y="84"/>
                    </a:lnTo>
                    <a:lnTo>
                      <a:pt x="384" y="48"/>
                    </a:lnTo>
                    <a:lnTo>
                      <a:pt x="481" y="12"/>
                    </a:lnTo>
                    <a:lnTo>
                      <a:pt x="457" y="0"/>
                    </a:lnTo>
                    <a:lnTo>
                      <a:pt x="359" y="36"/>
                    </a:lnTo>
                    <a:lnTo>
                      <a:pt x="274" y="78"/>
                    </a:lnTo>
                    <a:lnTo>
                      <a:pt x="195" y="126"/>
                    </a:lnTo>
                    <a:lnTo>
                      <a:pt x="128" y="180"/>
                    </a:lnTo>
                    <a:lnTo>
                      <a:pt x="73" y="240"/>
                    </a:lnTo>
                    <a:lnTo>
                      <a:pt x="37" y="305"/>
                    </a:lnTo>
                    <a:lnTo>
                      <a:pt x="6" y="371"/>
                    </a:lnTo>
                    <a:lnTo>
                      <a:pt x="0" y="443"/>
                    </a:lnTo>
                    <a:lnTo>
                      <a:pt x="6" y="497"/>
                    </a:lnTo>
                    <a:lnTo>
                      <a:pt x="18" y="545"/>
                    </a:lnTo>
                    <a:lnTo>
                      <a:pt x="43" y="593"/>
                    </a:lnTo>
                    <a:lnTo>
                      <a:pt x="73" y="641"/>
                    </a:lnTo>
                    <a:lnTo>
                      <a:pt x="97" y="641"/>
                    </a:lnTo>
                    <a:lnTo>
                      <a:pt x="67" y="593"/>
                    </a:lnTo>
                    <a:lnTo>
                      <a:pt x="43" y="545"/>
                    </a:lnTo>
                    <a:lnTo>
                      <a:pt x="24" y="497"/>
                    </a:lnTo>
                    <a:lnTo>
                      <a:pt x="18" y="443"/>
                    </a:lnTo>
                    <a:lnTo>
                      <a:pt x="18" y="443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9124" name="Group 36"/>
            <p:cNvGrpSpPr/>
            <p:nvPr userDrawn="1"/>
          </p:nvGrpSpPr>
          <p:grpSpPr bwMode="auto">
            <a:xfrm>
              <a:off x="4128" y="3360"/>
              <a:ext cx="1351" cy="821"/>
              <a:chOff x="4128" y="3360"/>
              <a:chExt cx="1351" cy="821"/>
            </a:xfrm>
          </p:grpSpPr>
          <p:sp>
            <p:nvSpPr>
              <p:cNvPr id="89125" name="Freeform 37"/>
              <p:cNvSpPr>
                <a:spLocks noEditPoints="1"/>
              </p:cNvSpPr>
              <p:nvPr/>
            </p:nvSpPr>
            <p:spPr bwMode="hidden">
              <a:xfrm>
                <a:off x="4200" y="3402"/>
                <a:ext cx="1201" cy="731"/>
              </a:xfrm>
              <a:custGeom>
                <a:avLst/>
                <a:gdLst/>
                <a:ahLst/>
                <a:cxnLst>
                  <a:cxn ang="0">
                    <a:pos x="484" y="6"/>
                  </a:cxn>
                  <a:cxn ang="0">
                    <a:pos x="263" y="60"/>
                  </a:cxn>
                  <a:cxn ang="0">
                    <a:pos x="101" y="162"/>
                  </a:cxn>
                  <a:cxn ang="0">
                    <a:pos x="12" y="294"/>
                  </a:cxn>
                  <a:cxn ang="0">
                    <a:pos x="0" y="366"/>
                  </a:cxn>
                  <a:cxn ang="0">
                    <a:pos x="12" y="437"/>
                  </a:cxn>
                  <a:cxn ang="0">
                    <a:pos x="101" y="569"/>
                  </a:cxn>
                  <a:cxn ang="0">
                    <a:pos x="263" y="671"/>
                  </a:cxn>
                  <a:cxn ang="0">
                    <a:pos x="484" y="725"/>
                  </a:cxn>
                  <a:cxn ang="0">
                    <a:pos x="723" y="725"/>
                  </a:cxn>
                  <a:cxn ang="0">
                    <a:pos x="938" y="671"/>
                  </a:cxn>
                  <a:cxn ang="0">
                    <a:pos x="1100" y="569"/>
                  </a:cxn>
                  <a:cxn ang="0">
                    <a:pos x="1189" y="437"/>
                  </a:cxn>
                  <a:cxn ang="0">
                    <a:pos x="1201" y="366"/>
                  </a:cxn>
                  <a:cxn ang="0">
                    <a:pos x="1189" y="294"/>
                  </a:cxn>
                  <a:cxn ang="0">
                    <a:pos x="1100" y="162"/>
                  </a:cxn>
                  <a:cxn ang="0">
                    <a:pos x="938" y="60"/>
                  </a:cxn>
                  <a:cxn ang="0">
                    <a:pos x="723" y="6"/>
                  </a:cxn>
                  <a:cxn ang="0">
                    <a:pos x="604" y="0"/>
                  </a:cxn>
                  <a:cxn ang="0">
                    <a:pos x="490" y="701"/>
                  </a:cxn>
                  <a:cxn ang="0">
                    <a:pos x="287" y="647"/>
                  </a:cxn>
                  <a:cxn ang="0">
                    <a:pos x="131" y="557"/>
                  </a:cxn>
                  <a:cxn ang="0">
                    <a:pos x="48" y="437"/>
                  </a:cxn>
                  <a:cxn ang="0">
                    <a:pos x="36" y="366"/>
                  </a:cxn>
                  <a:cxn ang="0">
                    <a:pos x="48" y="300"/>
                  </a:cxn>
                  <a:cxn ang="0">
                    <a:pos x="131" y="174"/>
                  </a:cxn>
                  <a:cxn ang="0">
                    <a:pos x="287" y="84"/>
                  </a:cxn>
                  <a:cxn ang="0">
                    <a:pos x="490" y="30"/>
                  </a:cxn>
                  <a:cxn ang="0">
                    <a:pos x="717" y="30"/>
                  </a:cxn>
                  <a:cxn ang="0">
                    <a:pos x="920" y="84"/>
                  </a:cxn>
                  <a:cxn ang="0">
                    <a:pos x="1070" y="174"/>
                  </a:cxn>
                  <a:cxn ang="0">
                    <a:pos x="1153" y="300"/>
                  </a:cxn>
                  <a:cxn ang="0">
                    <a:pos x="1153" y="437"/>
                  </a:cxn>
                  <a:cxn ang="0">
                    <a:pos x="1070" y="557"/>
                  </a:cxn>
                  <a:cxn ang="0">
                    <a:pos x="920" y="647"/>
                  </a:cxn>
                  <a:cxn ang="0">
                    <a:pos x="717" y="701"/>
                  </a:cxn>
                  <a:cxn ang="0">
                    <a:pos x="604" y="707"/>
                  </a:cxn>
                </a:cxnLst>
                <a:rect l="0" t="0" r="r" b="b"/>
                <a:pathLst>
                  <a:path w="1201" h="731">
                    <a:moveTo>
                      <a:pt x="604" y="0"/>
                    </a:moveTo>
                    <a:lnTo>
                      <a:pt x="484" y="6"/>
                    </a:lnTo>
                    <a:lnTo>
                      <a:pt x="370" y="30"/>
                    </a:lnTo>
                    <a:lnTo>
                      <a:pt x="263" y="60"/>
                    </a:lnTo>
                    <a:lnTo>
                      <a:pt x="179" y="108"/>
                    </a:lnTo>
                    <a:lnTo>
                      <a:pt x="101" y="162"/>
                    </a:lnTo>
                    <a:lnTo>
                      <a:pt x="48" y="222"/>
                    </a:lnTo>
                    <a:lnTo>
                      <a:pt x="12" y="294"/>
                    </a:lnTo>
                    <a:lnTo>
                      <a:pt x="6" y="330"/>
                    </a:lnTo>
                    <a:lnTo>
                      <a:pt x="0" y="366"/>
                    </a:lnTo>
                    <a:lnTo>
                      <a:pt x="6" y="401"/>
                    </a:lnTo>
                    <a:lnTo>
                      <a:pt x="12" y="437"/>
                    </a:lnTo>
                    <a:lnTo>
                      <a:pt x="48" y="509"/>
                    </a:lnTo>
                    <a:lnTo>
                      <a:pt x="101" y="569"/>
                    </a:lnTo>
                    <a:lnTo>
                      <a:pt x="179" y="623"/>
                    </a:lnTo>
                    <a:lnTo>
                      <a:pt x="263" y="671"/>
                    </a:lnTo>
                    <a:lnTo>
                      <a:pt x="370" y="701"/>
                    </a:lnTo>
                    <a:lnTo>
                      <a:pt x="484" y="725"/>
                    </a:lnTo>
                    <a:lnTo>
                      <a:pt x="604" y="731"/>
                    </a:lnTo>
                    <a:lnTo>
                      <a:pt x="723" y="725"/>
                    </a:lnTo>
                    <a:lnTo>
                      <a:pt x="837" y="701"/>
                    </a:lnTo>
                    <a:lnTo>
                      <a:pt x="938" y="671"/>
                    </a:lnTo>
                    <a:lnTo>
                      <a:pt x="1028" y="623"/>
                    </a:lnTo>
                    <a:lnTo>
                      <a:pt x="1100" y="569"/>
                    </a:lnTo>
                    <a:lnTo>
                      <a:pt x="1153" y="509"/>
                    </a:lnTo>
                    <a:lnTo>
                      <a:pt x="1189" y="437"/>
                    </a:lnTo>
                    <a:lnTo>
                      <a:pt x="1201" y="401"/>
                    </a:lnTo>
                    <a:lnTo>
                      <a:pt x="1201" y="366"/>
                    </a:lnTo>
                    <a:lnTo>
                      <a:pt x="1201" y="330"/>
                    </a:lnTo>
                    <a:lnTo>
                      <a:pt x="1189" y="294"/>
                    </a:lnTo>
                    <a:lnTo>
                      <a:pt x="1153" y="222"/>
                    </a:lnTo>
                    <a:lnTo>
                      <a:pt x="1100" y="162"/>
                    </a:lnTo>
                    <a:lnTo>
                      <a:pt x="1028" y="108"/>
                    </a:lnTo>
                    <a:lnTo>
                      <a:pt x="938" y="60"/>
                    </a:lnTo>
                    <a:lnTo>
                      <a:pt x="837" y="30"/>
                    </a:lnTo>
                    <a:lnTo>
                      <a:pt x="723" y="6"/>
                    </a:lnTo>
                    <a:lnTo>
                      <a:pt x="604" y="0"/>
                    </a:lnTo>
                    <a:lnTo>
                      <a:pt x="604" y="0"/>
                    </a:lnTo>
                    <a:close/>
                    <a:moveTo>
                      <a:pt x="604" y="707"/>
                    </a:moveTo>
                    <a:lnTo>
                      <a:pt x="490" y="701"/>
                    </a:lnTo>
                    <a:lnTo>
                      <a:pt x="382" y="683"/>
                    </a:lnTo>
                    <a:lnTo>
                      <a:pt x="287" y="647"/>
                    </a:lnTo>
                    <a:lnTo>
                      <a:pt x="203" y="611"/>
                    </a:lnTo>
                    <a:lnTo>
                      <a:pt x="131" y="557"/>
                    </a:lnTo>
                    <a:lnTo>
                      <a:pt x="83" y="497"/>
                    </a:lnTo>
                    <a:lnTo>
                      <a:pt x="48" y="437"/>
                    </a:lnTo>
                    <a:lnTo>
                      <a:pt x="42" y="401"/>
                    </a:lnTo>
                    <a:lnTo>
                      <a:pt x="36" y="366"/>
                    </a:lnTo>
                    <a:lnTo>
                      <a:pt x="42" y="330"/>
                    </a:lnTo>
                    <a:lnTo>
                      <a:pt x="48" y="300"/>
                    </a:lnTo>
                    <a:lnTo>
                      <a:pt x="83" y="234"/>
                    </a:lnTo>
                    <a:lnTo>
                      <a:pt x="131" y="174"/>
                    </a:lnTo>
                    <a:lnTo>
                      <a:pt x="203" y="126"/>
                    </a:lnTo>
                    <a:lnTo>
                      <a:pt x="287" y="84"/>
                    </a:lnTo>
                    <a:lnTo>
                      <a:pt x="382" y="54"/>
                    </a:lnTo>
                    <a:lnTo>
                      <a:pt x="490" y="30"/>
                    </a:lnTo>
                    <a:lnTo>
                      <a:pt x="604" y="24"/>
                    </a:lnTo>
                    <a:lnTo>
                      <a:pt x="717" y="30"/>
                    </a:lnTo>
                    <a:lnTo>
                      <a:pt x="825" y="54"/>
                    </a:lnTo>
                    <a:lnTo>
                      <a:pt x="920" y="84"/>
                    </a:lnTo>
                    <a:lnTo>
                      <a:pt x="1004" y="126"/>
                    </a:lnTo>
                    <a:lnTo>
                      <a:pt x="1070" y="174"/>
                    </a:lnTo>
                    <a:lnTo>
                      <a:pt x="1124" y="234"/>
                    </a:lnTo>
                    <a:lnTo>
                      <a:pt x="1153" y="300"/>
                    </a:lnTo>
                    <a:lnTo>
                      <a:pt x="1165" y="366"/>
                    </a:lnTo>
                    <a:lnTo>
                      <a:pt x="1153" y="437"/>
                    </a:lnTo>
                    <a:lnTo>
                      <a:pt x="1124" y="497"/>
                    </a:lnTo>
                    <a:lnTo>
                      <a:pt x="1070" y="557"/>
                    </a:lnTo>
                    <a:lnTo>
                      <a:pt x="1004" y="611"/>
                    </a:lnTo>
                    <a:lnTo>
                      <a:pt x="920" y="647"/>
                    </a:lnTo>
                    <a:lnTo>
                      <a:pt x="825" y="683"/>
                    </a:lnTo>
                    <a:lnTo>
                      <a:pt x="717" y="701"/>
                    </a:lnTo>
                    <a:lnTo>
                      <a:pt x="604" y="707"/>
                    </a:lnTo>
                    <a:lnTo>
                      <a:pt x="604" y="70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26" name="Freeform 38"/>
              <p:cNvSpPr/>
              <p:nvPr/>
            </p:nvSpPr>
            <p:spPr bwMode="hidden">
              <a:xfrm>
                <a:off x="4128" y="3366"/>
                <a:ext cx="544" cy="737"/>
              </a:xfrm>
              <a:custGeom>
                <a:avLst/>
                <a:gdLst/>
                <a:ahLst/>
                <a:cxnLst>
                  <a:cxn ang="0">
                    <a:pos x="24" y="402"/>
                  </a:cxn>
                  <a:cxn ang="0">
                    <a:pos x="36" y="330"/>
                  </a:cxn>
                  <a:cxn ang="0">
                    <a:pos x="66" y="264"/>
                  </a:cxn>
                  <a:cxn ang="0">
                    <a:pos x="108" y="204"/>
                  </a:cxn>
                  <a:cxn ang="0">
                    <a:pos x="173" y="150"/>
                  </a:cxn>
                  <a:cxn ang="0">
                    <a:pos x="251" y="102"/>
                  </a:cxn>
                  <a:cxn ang="0">
                    <a:pos x="335" y="60"/>
                  </a:cxn>
                  <a:cxn ang="0">
                    <a:pos x="436" y="30"/>
                  </a:cxn>
                  <a:cxn ang="0">
                    <a:pos x="544" y="12"/>
                  </a:cxn>
                  <a:cxn ang="0">
                    <a:pos x="544" y="0"/>
                  </a:cxn>
                  <a:cxn ang="0">
                    <a:pos x="430" y="18"/>
                  </a:cxn>
                  <a:cxn ang="0">
                    <a:pos x="329" y="48"/>
                  </a:cxn>
                  <a:cxn ang="0">
                    <a:pos x="233" y="90"/>
                  </a:cxn>
                  <a:cxn ang="0">
                    <a:pos x="155" y="138"/>
                  </a:cxn>
                  <a:cxn ang="0">
                    <a:pos x="90" y="198"/>
                  </a:cxn>
                  <a:cxn ang="0">
                    <a:pos x="42" y="258"/>
                  </a:cxn>
                  <a:cxn ang="0">
                    <a:pos x="12" y="330"/>
                  </a:cxn>
                  <a:cxn ang="0">
                    <a:pos x="0" y="402"/>
                  </a:cxn>
                  <a:cxn ang="0">
                    <a:pos x="6" y="455"/>
                  </a:cxn>
                  <a:cxn ang="0">
                    <a:pos x="18" y="503"/>
                  </a:cxn>
                  <a:cxn ang="0">
                    <a:pos x="42" y="545"/>
                  </a:cxn>
                  <a:cxn ang="0">
                    <a:pos x="78" y="593"/>
                  </a:cxn>
                  <a:cxn ang="0">
                    <a:pos x="114" y="635"/>
                  </a:cxn>
                  <a:cxn ang="0">
                    <a:pos x="161" y="671"/>
                  </a:cxn>
                  <a:cxn ang="0">
                    <a:pos x="221" y="707"/>
                  </a:cxn>
                  <a:cxn ang="0">
                    <a:pos x="281" y="737"/>
                  </a:cxn>
                  <a:cxn ang="0">
                    <a:pos x="323" y="737"/>
                  </a:cxn>
                  <a:cxn ang="0">
                    <a:pos x="257" y="707"/>
                  </a:cxn>
                  <a:cxn ang="0">
                    <a:pos x="203" y="671"/>
                  </a:cxn>
                  <a:cxn ang="0">
                    <a:pos x="149" y="635"/>
                  </a:cxn>
                  <a:cxn ang="0">
                    <a:pos x="108" y="593"/>
                  </a:cxn>
                  <a:cxn ang="0">
                    <a:pos x="72" y="551"/>
                  </a:cxn>
                  <a:cxn ang="0">
                    <a:pos x="48" y="503"/>
                  </a:cxn>
                  <a:cxn ang="0">
                    <a:pos x="30" y="455"/>
                  </a:cxn>
                  <a:cxn ang="0">
                    <a:pos x="24" y="402"/>
                  </a:cxn>
                  <a:cxn ang="0">
                    <a:pos x="24" y="402"/>
                  </a:cxn>
                </a:cxnLst>
                <a:rect l="0" t="0" r="r" b="b"/>
                <a:pathLst>
                  <a:path w="544" h="737">
                    <a:moveTo>
                      <a:pt x="24" y="402"/>
                    </a:moveTo>
                    <a:lnTo>
                      <a:pt x="36" y="330"/>
                    </a:lnTo>
                    <a:lnTo>
                      <a:pt x="66" y="264"/>
                    </a:lnTo>
                    <a:lnTo>
                      <a:pt x="108" y="204"/>
                    </a:lnTo>
                    <a:lnTo>
                      <a:pt x="173" y="150"/>
                    </a:lnTo>
                    <a:lnTo>
                      <a:pt x="251" y="102"/>
                    </a:lnTo>
                    <a:lnTo>
                      <a:pt x="335" y="60"/>
                    </a:lnTo>
                    <a:lnTo>
                      <a:pt x="436" y="30"/>
                    </a:lnTo>
                    <a:lnTo>
                      <a:pt x="544" y="12"/>
                    </a:lnTo>
                    <a:lnTo>
                      <a:pt x="544" y="0"/>
                    </a:lnTo>
                    <a:lnTo>
                      <a:pt x="430" y="18"/>
                    </a:lnTo>
                    <a:lnTo>
                      <a:pt x="329" y="48"/>
                    </a:lnTo>
                    <a:lnTo>
                      <a:pt x="233" y="90"/>
                    </a:lnTo>
                    <a:lnTo>
                      <a:pt x="155" y="138"/>
                    </a:lnTo>
                    <a:lnTo>
                      <a:pt x="90" y="198"/>
                    </a:lnTo>
                    <a:lnTo>
                      <a:pt x="42" y="258"/>
                    </a:lnTo>
                    <a:lnTo>
                      <a:pt x="12" y="330"/>
                    </a:lnTo>
                    <a:lnTo>
                      <a:pt x="0" y="402"/>
                    </a:lnTo>
                    <a:lnTo>
                      <a:pt x="6" y="455"/>
                    </a:lnTo>
                    <a:lnTo>
                      <a:pt x="18" y="503"/>
                    </a:lnTo>
                    <a:lnTo>
                      <a:pt x="42" y="545"/>
                    </a:lnTo>
                    <a:lnTo>
                      <a:pt x="78" y="593"/>
                    </a:lnTo>
                    <a:lnTo>
                      <a:pt x="114" y="635"/>
                    </a:lnTo>
                    <a:lnTo>
                      <a:pt x="161" y="671"/>
                    </a:lnTo>
                    <a:lnTo>
                      <a:pt x="221" y="707"/>
                    </a:lnTo>
                    <a:lnTo>
                      <a:pt x="281" y="737"/>
                    </a:lnTo>
                    <a:lnTo>
                      <a:pt x="323" y="737"/>
                    </a:lnTo>
                    <a:lnTo>
                      <a:pt x="257" y="707"/>
                    </a:lnTo>
                    <a:lnTo>
                      <a:pt x="203" y="671"/>
                    </a:lnTo>
                    <a:lnTo>
                      <a:pt x="149" y="635"/>
                    </a:lnTo>
                    <a:lnTo>
                      <a:pt x="108" y="593"/>
                    </a:lnTo>
                    <a:lnTo>
                      <a:pt x="72" y="551"/>
                    </a:lnTo>
                    <a:lnTo>
                      <a:pt x="48" y="503"/>
                    </a:lnTo>
                    <a:lnTo>
                      <a:pt x="30" y="455"/>
                    </a:lnTo>
                    <a:lnTo>
                      <a:pt x="24" y="402"/>
                    </a:lnTo>
                    <a:lnTo>
                      <a:pt x="24" y="40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27" name="Freeform 39"/>
              <p:cNvSpPr/>
              <p:nvPr/>
            </p:nvSpPr>
            <p:spPr bwMode="hidden">
              <a:xfrm>
                <a:off x="4792" y="3360"/>
                <a:ext cx="609" cy="252"/>
              </a:xfrm>
              <a:custGeom>
                <a:avLst/>
                <a:gdLst/>
                <a:ahLst/>
                <a:cxnLst>
                  <a:cxn ang="0">
                    <a:pos x="12" y="12"/>
                  </a:cxn>
                  <a:cxn ang="0">
                    <a:pos x="113" y="18"/>
                  </a:cxn>
                  <a:cxn ang="0">
                    <a:pos x="203" y="30"/>
                  </a:cxn>
                  <a:cxn ang="0">
                    <a:pos x="292" y="48"/>
                  </a:cxn>
                  <a:cxn ang="0">
                    <a:pos x="376" y="78"/>
                  </a:cxn>
                  <a:cxn ang="0">
                    <a:pos x="448" y="114"/>
                  </a:cxn>
                  <a:cxn ang="0">
                    <a:pos x="514" y="156"/>
                  </a:cxn>
                  <a:cxn ang="0">
                    <a:pos x="567" y="198"/>
                  </a:cxn>
                  <a:cxn ang="0">
                    <a:pos x="609" y="252"/>
                  </a:cxn>
                  <a:cxn ang="0">
                    <a:pos x="609" y="216"/>
                  </a:cxn>
                  <a:cxn ang="0">
                    <a:pos x="561" y="168"/>
                  </a:cxn>
                  <a:cxn ang="0">
                    <a:pos x="502" y="126"/>
                  </a:cxn>
                  <a:cxn ang="0">
                    <a:pos x="436" y="90"/>
                  </a:cxn>
                  <a:cxn ang="0">
                    <a:pos x="364" y="60"/>
                  </a:cxn>
                  <a:cxn ang="0">
                    <a:pos x="286" y="36"/>
                  </a:cxn>
                  <a:cxn ang="0">
                    <a:pos x="197" y="18"/>
                  </a:cxn>
                  <a:cxn ang="0">
                    <a:pos x="107" y="6"/>
                  </a:cxn>
                  <a:cxn ang="0">
                    <a:pos x="12" y="0"/>
                  </a:cxn>
                  <a:cxn ang="0">
                    <a:pos x="6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6" y="12"/>
                  </a:cxn>
                  <a:cxn ang="0">
                    <a:pos x="12" y="12"/>
                  </a:cxn>
                  <a:cxn ang="0">
                    <a:pos x="12" y="12"/>
                  </a:cxn>
                </a:cxnLst>
                <a:rect l="0" t="0" r="r" b="b"/>
                <a:pathLst>
                  <a:path w="609" h="252">
                    <a:moveTo>
                      <a:pt x="12" y="12"/>
                    </a:moveTo>
                    <a:lnTo>
                      <a:pt x="113" y="18"/>
                    </a:lnTo>
                    <a:lnTo>
                      <a:pt x="203" y="30"/>
                    </a:lnTo>
                    <a:lnTo>
                      <a:pt x="292" y="48"/>
                    </a:lnTo>
                    <a:lnTo>
                      <a:pt x="376" y="78"/>
                    </a:lnTo>
                    <a:lnTo>
                      <a:pt x="448" y="114"/>
                    </a:lnTo>
                    <a:lnTo>
                      <a:pt x="514" y="156"/>
                    </a:lnTo>
                    <a:lnTo>
                      <a:pt x="567" y="198"/>
                    </a:lnTo>
                    <a:lnTo>
                      <a:pt x="609" y="252"/>
                    </a:lnTo>
                    <a:lnTo>
                      <a:pt x="609" y="216"/>
                    </a:lnTo>
                    <a:lnTo>
                      <a:pt x="561" y="168"/>
                    </a:lnTo>
                    <a:lnTo>
                      <a:pt x="502" y="126"/>
                    </a:lnTo>
                    <a:lnTo>
                      <a:pt x="436" y="90"/>
                    </a:lnTo>
                    <a:lnTo>
                      <a:pt x="364" y="60"/>
                    </a:lnTo>
                    <a:lnTo>
                      <a:pt x="286" y="36"/>
                    </a:lnTo>
                    <a:lnTo>
                      <a:pt x="197" y="18"/>
                    </a:lnTo>
                    <a:lnTo>
                      <a:pt x="107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6" y="12"/>
                    </a:lnTo>
                    <a:lnTo>
                      <a:pt x="12" y="12"/>
                    </a:lnTo>
                    <a:lnTo>
                      <a:pt x="12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28" name="Freeform 40"/>
              <p:cNvSpPr/>
              <p:nvPr/>
            </p:nvSpPr>
            <p:spPr bwMode="hidden">
              <a:xfrm>
                <a:off x="5246" y="4007"/>
                <a:ext cx="72" cy="54"/>
              </a:xfrm>
              <a:custGeom>
                <a:avLst/>
                <a:gdLst/>
                <a:ahLst/>
                <a:cxnLst>
                  <a:cxn ang="0">
                    <a:pos x="72" y="0"/>
                  </a:cxn>
                  <a:cxn ang="0">
                    <a:pos x="36" y="30"/>
                  </a:cxn>
                  <a:cxn ang="0">
                    <a:pos x="0" y="54"/>
                  </a:cxn>
                  <a:cxn ang="0">
                    <a:pos x="36" y="54"/>
                  </a:cxn>
                  <a:cxn ang="0">
                    <a:pos x="54" y="42"/>
                  </a:cxn>
                  <a:cxn ang="0">
                    <a:pos x="72" y="24"/>
                  </a:cxn>
                  <a:cxn ang="0">
                    <a:pos x="72" y="24"/>
                  </a:cxn>
                  <a:cxn ang="0">
                    <a:pos x="72" y="0"/>
                  </a:cxn>
                  <a:cxn ang="0">
                    <a:pos x="72" y="0"/>
                  </a:cxn>
                </a:cxnLst>
                <a:rect l="0" t="0" r="r" b="b"/>
                <a:pathLst>
                  <a:path w="72" h="54">
                    <a:moveTo>
                      <a:pt x="72" y="0"/>
                    </a:moveTo>
                    <a:lnTo>
                      <a:pt x="36" y="30"/>
                    </a:lnTo>
                    <a:lnTo>
                      <a:pt x="0" y="54"/>
                    </a:lnTo>
                    <a:lnTo>
                      <a:pt x="36" y="54"/>
                    </a:lnTo>
                    <a:lnTo>
                      <a:pt x="54" y="42"/>
                    </a:lnTo>
                    <a:lnTo>
                      <a:pt x="72" y="24"/>
                    </a:lnTo>
                    <a:lnTo>
                      <a:pt x="72" y="24"/>
                    </a:lnTo>
                    <a:lnTo>
                      <a:pt x="72" y="0"/>
                    </a:lnTo>
                    <a:lnTo>
                      <a:pt x="7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29" name="Freeform 41"/>
              <p:cNvSpPr/>
              <p:nvPr/>
            </p:nvSpPr>
            <p:spPr bwMode="hidden">
              <a:xfrm>
                <a:off x="4505" y="4073"/>
                <a:ext cx="705" cy="108"/>
              </a:xfrm>
              <a:custGeom>
                <a:avLst/>
                <a:gdLst/>
                <a:ahLst/>
                <a:cxnLst>
                  <a:cxn ang="0">
                    <a:pos x="299" y="90"/>
                  </a:cxn>
                  <a:cxn ang="0">
                    <a:pos x="221" y="90"/>
                  </a:cxn>
                  <a:cxn ang="0">
                    <a:pos x="143" y="78"/>
                  </a:cxn>
                  <a:cxn ang="0">
                    <a:pos x="0" y="48"/>
                  </a:cxn>
                  <a:cxn ang="0">
                    <a:pos x="0" y="66"/>
                  </a:cxn>
                  <a:cxn ang="0">
                    <a:pos x="143" y="96"/>
                  </a:cxn>
                  <a:cxn ang="0">
                    <a:pos x="221" y="108"/>
                  </a:cxn>
                  <a:cxn ang="0">
                    <a:pos x="299" y="108"/>
                  </a:cxn>
                  <a:cxn ang="0">
                    <a:pos x="412" y="102"/>
                  </a:cxn>
                  <a:cxn ang="0">
                    <a:pos x="520" y="84"/>
                  </a:cxn>
                  <a:cxn ang="0">
                    <a:pos x="615" y="60"/>
                  </a:cxn>
                  <a:cxn ang="0">
                    <a:pos x="705" y="24"/>
                  </a:cxn>
                  <a:cxn ang="0">
                    <a:pos x="705" y="0"/>
                  </a:cxn>
                  <a:cxn ang="0">
                    <a:pos x="615" y="42"/>
                  </a:cxn>
                  <a:cxn ang="0">
                    <a:pos x="520" y="66"/>
                  </a:cxn>
                  <a:cxn ang="0">
                    <a:pos x="412" y="84"/>
                  </a:cxn>
                  <a:cxn ang="0">
                    <a:pos x="299" y="90"/>
                  </a:cxn>
                  <a:cxn ang="0">
                    <a:pos x="299" y="90"/>
                  </a:cxn>
                </a:cxnLst>
                <a:rect l="0" t="0" r="r" b="b"/>
                <a:pathLst>
                  <a:path w="705" h="108">
                    <a:moveTo>
                      <a:pt x="299" y="90"/>
                    </a:moveTo>
                    <a:lnTo>
                      <a:pt x="221" y="90"/>
                    </a:lnTo>
                    <a:lnTo>
                      <a:pt x="143" y="78"/>
                    </a:lnTo>
                    <a:lnTo>
                      <a:pt x="0" y="48"/>
                    </a:lnTo>
                    <a:lnTo>
                      <a:pt x="0" y="66"/>
                    </a:lnTo>
                    <a:lnTo>
                      <a:pt x="143" y="96"/>
                    </a:lnTo>
                    <a:lnTo>
                      <a:pt x="221" y="108"/>
                    </a:lnTo>
                    <a:lnTo>
                      <a:pt x="299" y="108"/>
                    </a:lnTo>
                    <a:lnTo>
                      <a:pt x="412" y="102"/>
                    </a:lnTo>
                    <a:lnTo>
                      <a:pt x="520" y="84"/>
                    </a:lnTo>
                    <a:lnTo>
                      <a:pt x="615" y="60"/>
                    </a:lnTo>
                    <a:lnTo>
                      <a:pt x="705" y="24"/>
                    </a:lnTo>
                    <a:lnTo>
                      <a:pt x="705" y="0"/>
                    </a:lnTo>
                    <a:lnTo>
                      <a:pt x="615" y="42"/>
                    </a:lnTo>
                    <a:lnTo>
                      <a:pt x="520" y="66"/>
                    </a:lnTo>
                    <a:lnTo>
                      <a:pt x="412" y="84"/>
                    </a:lnTo>
                    <a:lnTo>
                      <a:pt x="299" y="90"/>
                    </a:lnTo>
                    <a:lnTo>
                      <a:pt x="29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30" name="Freeform 42"/>
              <p:cNvSpPr/>
              <p:nvPr/>
            </p:nvSpPr>
            <p:spPr bwMode="hidden">
              <a:xfrm>
                <a:off x="5336" y="3654"/>
                <a:ext cx="143" cy="341"/>
              </a:xfrm>
              <a:custGeom>
                <a:avLst/>
                <a:gdLst/>
                <a:ahLst/>
                <a:cxnLst>
                  <a:cxn ang="0">
                    <a:pos x="119" y="114"/>
                  </a:cxn>
                  <a:cxn ang="0">
                    <a:pos x="113" y="173"/>
                  </a:cxn>
                  <a:cxn ang="0">
                    <a:pos x="89" y="239"/>
                  </a:cxn>
                  <a:cxn ang="0">
                    <a:pos x="47" y="293"/>
                  </a:cxn>
                  <a:cxn ang="0">
                    <a:pos x="0" y="341"/>
                  </a:cxn>
                  <a:cxn ang="0">
                    <a:pos x="29" y="341"/>
                  </a:cxn>
                  <a:cxn ang="0">
                    <a:pos x="77" y="287"/>
                  </a:cxn>
                  <a:cxn ang="0">
                    <a:pos x="113" y="233"/>
                  </a:cxn>
                  <a:cxn ang="0">
                    <a:pos x="137" y="173"/>
                  </a:cxn>
                  <a:cxn ang="0">
                    <a:pos x="143" y="114"/>
                  </a:cxn>
                  <a:cxn ang="0">
                    <a:pos x="137" y="60"/>
                  </a:cxn>
                  <a:cxn ang="0">
                    <a:pos x="119" y="0"/>
                  </a:cxn>
                  <a:cxn ang="0">
                    <a:pos x="89" y="0"/>
                  </a:cxn>
                  <a:cxn ang="0">
                    <a:pos x="113" y="60"/>
                  </a:cxn>
                  <a:cxn ang="0">
                    <a:pos x="119" y="114"/>
                  </a:cxn>
                  <a:cxn ang="0">
                    <a:pos x="119" y="114"/>
                  </a:cxn>
                </a:cxnLst>
                <a:rect l="0" t="0" r="r" b="b"/>
                <a:pathLst>
                  <a:path w="143" h="341">
                    <a:moveTo>
                      <a:pt x="119" y="114"/>
                    </a:moveTo>
                    <a:lnTo>
                      <a:pt x="113" y="173"/>
                    </a:lnTo>
                    <a:lnTo>
                      <a:pt x="89" y="239"/>
                    </a:lnTo>
                    <a:lnTo>
                      <a:pt x="47" y="293"/>
                    </a:lnTo>
                    <a:lnTo>
                      <a:pt x="0" y="341"/>
                    </a:lnTo>
                    <a:lnTo>
                      <a:pt x="29" y="341"/>
                    </a:lnTo>
                    <a:lnTo>
                      <a:pt x="77" y="287"/>
                    </a:lnTo>
                    <a:lnTo>
                      <a:pt x="113" y="233"/>
                    </a:lnTo>
                    <a:lnTo>
                      <a:pt x="137" y="173"/>
                    </a:lnTo>
                    <a:lnTo>
                      <a:pt x="143" y="114"/>
                    </a:lnTo>
                    <a:lnTo>
                      <a:pt x="137" y="60"/>
                    </a:lnTo>
                    <a:lnTo>
                      <a:pt x="119" y="0"/>
                    </a:lnTo>
                    <a:lnTo>
                      <a:pt x="89" y="0"/>
                    </a:lnTo>
                    <a:lnTo>
                      <a:pt x="113" y="60"/>
                    </a:lnTo>
                    <a:lnTo>
                      <a:pt x="119" y="114"/>
                    </a:lnTo>
                    <a:lnTo>
                      <a:pt x="119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31" name="Freeform 43"/>
              <p:cNvSpPr/>
              <p:nvPr/>
            </p:nvSpPr>
            <p:spPr bwMode="hidden">
              <a:xfrm>
                <a:off x="5061" y="3624"/>
                <a:ext cx="83" cy="90"/>
              </a:xfrm>
              <a:custGeom>
                <a:avLst/>
                <a:gdLst/>
                <a:ahLst/>
                <a:cxnLst>
                  <a:cxn ang="0">
                    <a:pos x="59" y="90"/>
                  </a:cxn>
                  <a:cxn ang="0">
                    <a:pos x="83" y="84"/>
                  </a:cxn>
                  <a:cxn ang="0">
                    <a:pos x="71" y="60"/>
                  </a:cxn>
                  <a:cxn ang="0">
                    <a:pos x="53" y="42"/>
                  </a:cxn>
                  <a:cxn ang="0">
                    <a:pos x="6" y="0"/>
                  </a:cxn>
                  <a:cxn ang="0">
                    <a:pos x="0" y="18"/>
                  </a:cxn>
                  <a:cxn ang="0">
                    <a:pos x="35" y="48"/>
                  </a:cxn>
                  <a:cxn ang="0">
                    <a:pos x="59" y="90"/>
                  </a:cxn>
                  <a:cxn ang="0">
                    <a:pos x="59" y="90"/>
                  </a:cxn>
                </a:cxnLst>
                <a:rect l="0" t="0" r="r" b="b"/>
                <a:pathLst>
                  <a:path w="83" h="90">
                    <a:moveTo>
                      <a:pt x="59" y="90"/>
                    </a:moveTo>
                    <a:lnTo>
                      <a:pt x="83" y="84"/>
                    </a:lnTo>
                    <a:lnTo>
                      <a:pt x="71" y="60"/>
                    </a:lnTo>
                    <a:lnTo>
                      <a:pt x="53" y="42"/>
                    </a:lnTo>
                    <a:lnTo>
                      <a:pt x="6" y="0"/>
                    </a:lnTo>
                    <a:lnTo>
                      <a:pt x="0" y="18"/>
                    </a:lnTo>
                    <a:lnTo>
                      <a:pt x="35" y="48"/>
                    </a:lnTo>
                    <a:lnTo>
                      <a:pt x="59" y="90"/>
                    </a:lnTo>
                    <a:lnTo>
                      <a:pt x="59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32" name="Freeform 44"/>
              <p:cNvSpPr/>
              <p:nvPr/>
            </p:nvSpPr>
            <p:spPr bwMode="hidden">
              <a:xfrm>
                <a:off x="4445" y="3552"/>
                <a:ext cx="717" cy="431"/>
              </a:xfrm>
              <a:custGeom>
                <a:avLst/>
                <a:gdLst/>
                <a:ahLst/>
                <a:cxnLst>
                  <a:cxn ang="0">
                    <a:pos x="693" y="216"/>
                  </a:cxn>
                  <a:cxn ang="0">
                    <a:pos x="687" y="257"/>
                  </a:cxn>
                  <a:cxn ang="0">
                    <a:pos x="669" y="293"/>
                  </a:cxn>
                  <a:cxn ang="0">
                    <a:pos x="633" y="329"/>
                  </a:cxn>
                  <a:cxn ang="0">
                    <a:pos x="598" y="359"/>
                  </a:cxn>
                  <a:cxn ang="0">
                    <a:pos x="544" y="383"/>
                  </a:cxn>
                  <a:cxn ang="0">
                    <a:pos x="490" y="401"/>
                  </a:cxn>
                  <a:cxn ang="0">
                    <a:pos x="424" y="413"/>
                  </a:cxn>
                  <a:cxn ang="0">
                    <a:pos x="359" y="419"/>
                  </a:cxn>
                  <a:cxn ang="0">
                    <a:pos x="293" y="413"/>
                  </a:cxn>
                  <a:cxn ang="0">
                    <a:pos x="227" y="401"/>
                  </a:cxn>
                  <a:cxn ang="0">
                    <a:pos x="173" y="383"/>
                  </a:cxn>
                  <a:cxn ang="0">
                    <a:pos x="119" y="359"/>
                  </a:cxn>
                  <a:cxn ang="0">
                    <a:pos x="84" y="329"/>
                  </a:cxn>
                  <a:cxn ang="0">
                    <a:pos x="48" y="293"/>
                  </a:cxn>
                  <a:cxn ang="0">
                    <a:pos x="30" y="257"/>
                  </a:cxn>
                  <a:cxn ang="0">
                    <a:pos x="24" y="216"/>
                  </a:cxn>
                  <a:cxn ang="0">
                    <a:pos x="30" y="174"/>
                  </a:cxn>
                  <a:cxn ang="0">
                    <a:pos x="48" y="138"/>
                  </a:cxn>
                  <a:cxn ang="0">
                    <a:pos x="84" y="102"/>
                  </a:cxn>
                  <a:cxn ang="0">
                    <a:pos x="119" y="72"/>
                  </a:cxn>
                  <a:cxn ang="0">
                    <a:pos x="173" y="48"/>
                  </a:cxn>
                  <a:cxn ang="0">
                    <a:pos x="227" y="30"/>
                  </a:cxn>
                  <a:cxn ang="0">
                    <a:pos x="293" y="18"/>
                  </a:cxn>
                  <a:cxn ang="0">
                    <a:pos x="359" y="12"/>
                  </a:cxn>
                  <a:cxn ang="0">
                    <a:pos x="418" y="18"/>
                  </a:cxn>
                  <a:cxn ang="0">
                    <a:pos x="478" y="30"/>
                  </a:cxn>
                  <a:cxn ang="0">
                    <a:pos x="532" y="48"/>
                  </a:cxn>
                  <a:cxn ang="0">
                    <a:pos x="580" y="66"/>
                  </a:cxn>
                  <a:cxn ang="0">
                    <a:pos x="586" y="48"/>
                  </a:cxn>
                  <a:cxn ang="0">
                    <a:pos x="478" y="12"/>
                  </a:cxn>
                  <a:cxn ang="0">
                    <a:pos x="418" y="6"/>
                  </a:cxn>
                  <a:cxn ang="0">
                    <a:pos x="359" y="0"/>
                  </a:cxn>
                  <a:cxn ang="0">
                    <a:pos x="287" y="6"/>
                  </a:cxn>
                  <a:cxn ang="0">
                    <a:pos x="221" y="18"/>
                  </a:cxn>
                  <a:cxn ang="0">
                    <a:pos x="161" y="36"/>
                  </a:cxn>
                  <a:cxn ang="0">
                    <a:pos x="107" y="66"/>
                  </a:cxn>
                  <a:cxn ang="0">
                    <a:pos x="60" y="96"/>
                  </a:cxn>
                  <a:cxn ang="0">
                    <a:pos x="30" y="132"/>
                  </a:cxn>
                  <a:cxn ang="0">
                    <a:pos x="6" y="174"/>
                  </a:cxn>
                  <a:cxn ang="0">
                    <a:pos x="0" y="216"/>
                  </a:cxn>
                  <a:cxn ang="0">
                    <a:pos x="6" y="257"/>
                  </a:cxn>
                  <a:cxn ang="0">
                    <a:pos x="30" y="299"/>
                  </a:cxn>
                  <a:cxn ang="0">
                    <a:pos x="60" y="335"/>
                  </a:cxn>
                  <a:cxn ang="0">
                    <a:pos x="107" y="371"/>
                  </a:cxn>
                  <a:cxn ang="0">
                    <a:pos x="161" y="395"/>
                  </a:cxn>
                  <a:cxn ang="0">
                    <a:pos x="221" y="413"/>
                  </a:cxn>
                  <a:cxn ang="0">
                    <a:pos x="287" y="425"/>
                  </a:cxn>
                  <a:cxn ang="0">
                    <a:pos x="359" y="431"/>
                  </a:cxn>
                  <a:cxn ang="0">
                    <a:pos x="430" y="425"/>
                  </a:cxn>
                  <a:cxn ang="0">
                    <a:pos x="496" y="413"/>
                  </a:cxn>
                  <a:cxn ang="0">
                    <a:pos x="562" y="395"/>
                  </a:cxn>
                  <a:cxn ang="0">
                    <a:pos x="610" y="371"/>
                  </a:cxn>
                  <a:cxn ang="0">
                    <a:pos x="657" y="335"/>
                  </a:cxn>
                  <a:cxn ang="0">
                    <a:pos x="687" y="299"/>
                  </a:cxn>
                  <a:cxn ang="0">
                    <a:pos x="711" y="257"/>
                  </a:cxn>
                  <a:cxn ang="0">
                    <a:pos x="717" y="216"/>
                  </a:cxn>
                  <a:cxn ang="0">
                    <a:pos x="717" y="204"/>
                  </a:cxn>
                  <a:cxn ang="0">
                    <a:pos x="711" y="192"/>
                  </a:cxn>
                  <a:cxn ang="0">
                    <a:pos x="687" y="198"/>
                  </a:cxn>
                  <a:cxn ang="0">
                    <a:pos x="693" y="210"/>
                  </a:cxn>
                  <a:cxn ang="0">
                    <a:pos x="693" y="216"/>
                  </a:cxn>
                  <a:cxn ang="0">
                    <a:pos x="693" y="216"/>
                  </a:cxn>
                </a:cxnLst>
                <a:rect l="0" t="0" r="r" b="b"/>
                <a:pathLst>
                  <a:path w="717" h="431">
                    <a:moveTo>
                      <a:pt x="693" y="216"/>
                    </a:moveTo>
                    <a:lnTo>
                      <a:pt x="687" y="257"/>
                    </a:lnTo>
                    <a:lnTo>
                      <a:pt x="669" y="293"/>
                    </a:lnTo>
                    <a:lnTo>
                      <a:pt x="633" y="329"/>
                    </a:lnTo>
                    <a:lnTo>
                      <a:pt x="598" y="359"/>
                    </a:lnTo>
                    <a:lnTo>
                      <a:pt x="544" y="383"/>
                    </a:lnTo>
                    <a:lnTo>
                      <a:pt x="490" y="401"/>
                    </a:lnTo>
                    <a:lnTo>
                      <a:pt x="424" y="413"/>
                    </a:lnTo>
                    <a:lnTo>
                      <a:pt x="359" y="419"/>
                    </a:lnTo>
                    <a:lnTo>
                      <a:pt x="293" y="413"/>
                    </a:lnTo>
                    <a:lnTo>
                      <a:pt x="227" y="401"/>
                    </a:lnTo>
                    <a:lnTo>
                      <a:pt x="173" y="383"/>
                    </a:lnTo>
                    <a:lnTo>
                      <a:pt x="119" y="359"/>
                    </a:lnTo>
                    <a:lnTo>
                      <a:pt x="84" y="329"/>
                    </a:lnTo>
                    <a:lnTo>
                      <a:pt x="48" y="293"/>
                    </a:lnTo>
                    <a:lnTo>
                      <a:pt x="30" y="257"/>
                    </a:lnTo>
                    <a:lnTo>
                      <a:pt x="24" y="216"/>
                    </a:lnTo>
                    <a:lnTo>
                      <a:pt x="30" y="174"/>
                    </a:lnTo>
                    <a:lnTo>
                      <a:pt x="48" y="138"/>
                    </a:lnTo>
                    <a:lnTo>
                      <a:pt x="84" y="102"/>
                    </a:lnTo>
                    <a:lnTo>
                      <a:pt x="119" y="72"/>
                    </a:lnTo>
                    <a:lnTo>
                      <a:pt x="173" y="48"/>
                    </a:lnTo>
                    <a:lnTo>
                      <a:pt x="227" y="30"/>
                    </a:lnTo>
                    <a:lnTo>
                      <a:pt x="293" y="18"/>
                    </a:lnTo>
                    <a:lnTo>
                      <a:pt x="359" y="12"/>
                    </a:lnTo>
                    <a:lnTo>
                      <a:pt x="418" y="18"/>
                    </a:lnTo>
                    <a:lnTo>
                      <a:pt x="478" y="30"/>
                    </a:lnTo>
                    <a:lnTo>
                      <a:pt x="532" y="48"/>
                    </a:lnTo>
                    <a:lnTo>
                      <a:pt x="580" y="66"/>
                    </a:lnTo>
                    <a:lnTo>
                      <a:pt x="586" y="48"/>
                    </a:lnTo>
                    <a:lnTo>
                      <a:pt x="478" y="12"/>
                    </a:lnTo>
                    <a:lnTo>
                      <a:pt x="418" y="6"/>
                    </a:lnTo>
                    <a:lnTo>
                      <a:pt x="359" y="0"/>
                    </a:lnTo>
                    <a:lnTo>
                      <a:pt x="287" y="6"/>
                    </a:lnTo>
                    <a:lnTo>
                      <a:pt x="221" y="18"/>
                    </a:lnTo>
                    <a:lnTo>
                      <a:pt x="161" y="36"/>
                    </a:lnTo>
                    <a:lnTo>
                      <a:pt x="107" y="66"/>
                    </a:lnTo>
                    <a:lnTo>
                      <a:pt x="60" y="96"/>
                    </a:lnTo>
                    <a:lnTo>
                      <a:pt x="30" y="132"/>
                    </a:lnTo>
                    <a:lnTo>
                      <a:pt x="6" y="174"/>
                    </a:lnTo>
                    <a:lnTo>
                      <a:pt x="0" y="216"/>
                    </a:lnTo>
                    <a:lnTo>
                      <a:pt x="6" y="257"/>
                    </a:lnTo>
                    <a:lnTo>
                      <a:pt x="30" y="299"/>
                    </a:lnTo>
                    <a:lnTo>
                      <a:pt x="60" y="335"/>
                    </a:lnTo>
                    <a:lnTo>
                      <a:pt x="107" y="371"/>
                    </a:lnTo>
                    <a:lnTo>
                      <a:pt x="161" y="395"/>
                    </a:lnTo>
                    <a:lnTo>
                      <a:pt x="221" y="413"/>
                    </a:lnTo>
                    <a:lnTo>
                      <a:pt x="287" y="425"/>
                    </a:lnTo>
                    <a:lnTo>
                      <a:pt x="359" y="431"/>
                    </a:lnTo>
                    <a:lnTo>
                      <a:pt x="430" y="425"/>
                    </a:lnTo>
                    <a:lnTo>
                      <a:pt x="496" y="413"/>
                    </a:lnTo>
                    <a:lnTo>
                      <a:pt x="562" y="395"/>
                    </a:lnTo>
                    <a:lnTo>
                      <a:pt x="610" y="371"/>
                    </a:lnTo>
                    <a:lnTo>
                      <a:pt x="657" y="335"/>
                    </a:lnTo>
                    <a:lnTo>
                      <a:pt x="687" y="299"/>
                    </a:lnTo>
                    <a:lnTo>
                      <a:pt x="711" y="257"/>
                    </a:lnTo>
                    <a:lnTo>
                      <a:pt x="717" y="216"/>
                    </a:lnTo>
                    <a:lnTo>
                      <a:pt x="717" y="204"/>
                    </a:lnTo>
                    <a:lnTo>
                      <a:pt x="711" y="192"/>
                    </a:lnTo>
                    <a:lnTo>
                      <a:pt x="687" y="198"/>
                    </a:lnTo>
                    <a:lnTo>
                      <a:pt x="693" y="210"/>
                    </a:lnTo>
                    <a:lnTo>
                      <a:pt x="693" y="216"/>
                    </a:lnTo>
                    <a:lnTo>
                      <a:pt x="693" y="216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33" name="Freeform 45"/>
              <p:cNvSpPr/>
              <p:nvPr/>
            </p:nvSpPr>
            <p:spPr bwMode="hidden">
              <a:xfrm>
                <a:off x="4349" y="3510"/>
                <a:ext cx="909" cy="533"/>
              </a:xfrm>
              <a:custGeom>
                <a:avLst/>
                <a:gdLst/>
                <a:ahLst/>
                <a:cxnLst>
                  <a:cxn ang="0">
                    <a:pos x="616" y="0"/>
                  </a:cxn>
                  <a:cxn ang="0">
                    <a:pos x="616" y="18"/>
                  </a:cxn>
                  <a:cxn ang="0">
                    <a:pos x="724" y="60"/>
                  </a:cxn>
                  <a:cxn ang="0">
                    <a:pos x="765" y="84"/>
                  </a:cxn>
                  <a:cxn ang="0">
                    <a:pos x="807" y="114"/>
                  </a:cxn>
                  <a:cxn ang="0">
                    <a:pos x="837" y="144"/>
                  </a:cxn>
                  <a:cxn ang="0">
                    <a:pos x="861" y="180"/>
                  </a:cxn>
                  <a:cxn ang="0">
                    <a:pos x="873" y="216"/>
                  </a:cxn>
                  <a:cxn ang="0">
                    <a:pos x="879" y="258"/>
                  </a:cxn>
                  <a:cxn ang="0">
                    <a:pos x="873" y="311"/>
                  </a:cxn>
                  <a:cxn ang="0">
                    <a:pos x="843" y="359"/>
                  </a:cxn>
                  <a:cxn ang="0">
                    <a:pos x="807" y="401"/>
                  </a:cxn>
                  <a:cxn ang="0">
                    <a:pos x="753" y="443"/>
                  </a:cxn>
                  <a:cxn ang="0">
                    <a:pos x="694" y="473"/>
                  </a:cxn>
                  <a:cxn ang="0">
                    <a:pos x="622" y="497"/>
                  </a:cxn>
                  <a:cxn ang="0">
                    <a:pos x="538" y="509"/>
                  </a:cxn>
                  <a:cxn ang="0">
                    <a:pos x="455" y="515"/>
                  </a:cxn>
                  <a:cxn ang="0">
                    <a:pos x="371" y="509"/>
                  </a:cxn>
                  <a:cxn ang="0">
                    <a:pos x="287" y="497"/>
                  </a:cxn>
                  <a:cxn ang="0">
                    <a:pos x="215" y="473"/>
                  </a:cxn>
                  <a:cxn ang="0">
                    <a:pos x="156" y="443"/>
                  </a:cxn>
                  <a:cxn ang="0">
                    <a:pos x="102" y="401"/>
                  </a:cxn>
                  <a:cxn ang="0">
                    <a:pos x="66" y="359"/>
                  </a:cxn>
                  <a:cxn ang="0">
                    <a:pos x="36" y="311"/>
                  </a:cxn>
                  <a:cxn ang="0">
                    <a:pos x="30" y="258"/>
                  </a:cxn>
                  <a:cxn ang="0">
                    <a:pos x="36" y="222"/>
                  </a:cxn>
                  <a:cxn ang="0">
                    <a:pos x="48" y="186"/>
                  </a:cxn>
                  <a:cxn ang="0">
                    <a:pos x="66" y="156"/>
                  </a:cxn>
                  <a:cxn ang="0">
                    <a:pos x="90" y="126"/>
                  </a:cxn>
                  <a:cxn ang="0">
                    <a:pos x="66" y="114"/>
                  </a:cxn>
                  <a:cxn ang="0">
                    <a:pos x="36" y="144"/>
                  </a:cxn>
                  <a:cxn ang="0">
                    <a:pos x="18" y="180"/>
                  </a:cxn>
                  <a:cxn ang="0">
                    <a:pos x="6" y="216"/>
                  </a:cxn>
                  <a:cxn ang="0">
                    <a:pos x="0" y="258"/>
                  </a:cxn>
                  <a:cxn ang="0">
                    <a:pos x="12" y="311"/>
                  </a:cxn>
                  <a:cxn ang="0">
                    <a:pos x="36" y="365"/>
                  </a:cxn>
                  <a:cxn ang="0">
                    <a:pos x="78" y="413"/>
                  </a:cxn>
                  <a:cxn ang="0">
                    <a:pos x="132" y="449"/>
                  </a:cxn>
                  <a:cxn ang="0">
                    <a:pos x="203" y="485"/>
                  </a:cxn>
                  <a:cxn ang="0">
                    <a:pos x="275" y="509"/>
                  </a:cxn>
                  <a:cxn ang="0">
                    <a:pos x="365" y="527"/>
                  </a:cxn>
                  <a:cxn ang="0">
                    <a:pos x="455" y="533"/>
                  </a:cxn>
                  <a:cxn ang="0">
                    <a:pos x="544" y="527"/>
                  </a:cxn>
                  <a:cxn ang="0">
                    <a:pos x="634" y="509"/>
                  </a:cxn>
                  <a:cxn ang="0">
                    <a:pos x="712" y="485"/>
                  </a:cxn>
                  <a:cxn ang="0">
                    <a:pos x="777" y="449"/>
                  </a:cxn>
                  <a:cxn ang="0">
                    <a:pos x="831" y="413"/>
                  </a:cxn>
                  <a:cxn ang="0">
                    <a:pos x="873" y="365"/>
                  </a:cxn>
                  <a:cxn ang="0">
                    <a:pos x="897" y="311"/>
                  </a:cxn>
                  <a:cxn ang="0">
                    <a:pos x="909" y="258"/>
                  </a:cxn>
                  <a:cxn ang="0">
                    <a:pos x="903" y="216"/>
                  </a:cxn>
                  <a:cxn ang="0">
                    <a:pos x="885" y="174"/>
                  </a:cxn>
                  <a:cxn ang="0">
                    <a:pos x="861" y="132"/>
                  </a:cxn>
                  <a:cxn ang="0">
                    <a:pos x="825" y="102"/>
                  </a:cxn>
                  <a:cxn ang="0">
                    <a:pos x="783" y="66"/>
                  </a:cxn>
                  <a:cxn ang="0">
                    <a:pos x="735" y="42"/>
                  </a:cxn>
                  <a:cxn ang="0">
                    <a:pos x="616" y="0"/>
                  </a:cxn>
                  <a:cxn ang="0">
                    <a:pos x="616" y="0"/>
                  </a:cxn>
                </a:cxnLst>
                <a:rect l="0" t="0" r="r" b="b"/>
                <a:pathLst>
                  <a:path w="909" h="533">
                    <a:moveTo>
                      <a:pt x="616" y="0"/>
                    </a:moveTo>
                    <a:lnTo>
                      <a:pt x="616" y="18"/>
                    </a:lnTo>
                    <a:lnTo>
                      <a:pt x="724" y="60"/>
                    </a:lnTo>
                    <a:lnTo>
                      <a:pt x="765" y="84"/>
                    </a:lnTo>
                    <a:lnTo>
                      <a:pt x="807" y="114"/>
                    </a:lnTo>
                    <a:lnTo>
                      <a:pt x="837" y="144"/>
                    </a:lnTo>
                    <a:lnTo>
                      <a:pt x="861" y="180"/>
                    </a:lnTo>
                    <a:lnTo>
                      <a:pt x="873" y="216"/>
                    </a:lnTo>
                    <a:lnTo>
                      <a:pt x="879" y="258"/>
                    </a:lnTo>
                    <a:lnTo>
                      <a:pt x="873" y="311"/>
                    </a:lnTo>
                    <a:lnTo>
                      <a:pt x="843" y="359"/>
                    </a:lnTo>
                    <a:lnTo>
                      <a:pt x="807" y="401"/>
                    </a:lnTo>
                    <a:lnTo>
                      <a:pt x="753" y="443"/>
                    </a:lnTo>
                    <a:lnTo>
                      <a:pt x="694" y="473"/>
                    </a:lnTo>
                    <a:lnTo>
                      <a:pt x="622" y="497"/>
                    </a:lnTo>
                    <a:lnTo>
                      <a:pt x="538" y="509"/>
                    </a:lnTo>
                    <a:lnTo>
                      <a:pt x="455" y="515"/>
                    </a:lnTo>
                    <a:lnTo>
                      <a:pt x="371" y="509"/>
                    </a:lnTo>
                    <a:lnTo>
                      <a:pt x="287" y="497"/>
                    </a:lnTo>
                    <a:lnTo>
                      <a:pt x="215" y="473"/>
                    </a:lnTo>
                    <a:lnTo>
                      <a:pt x="156" y="443"/>
                    </a:lnTo>
                    <a:lnTo>
                      <a:pt x="102" y="401"/>
                    </a:lnTo>
                    <a:lnTo>
                      <a:pt x="66" y="359"/>
                    </a:lnTo>
                    <a:lnTo>
                      <a:pt x="36" y="311"/>
                    </a:lnTo>
                    <a:lnTo>
                      <a:pt x="30" y="258"/>
                    </a:lnTo>
                    <a:lnTo>
                      <a:pt x="36" y="222"/>
                    </a:lnTo>
                    <a:lnTo>
                      <a:pt x="48" y="186"/>
                    </a:lnTo>
                    <a:lnTo>
                      <a:pt x="66" y="156"/>
                    </a:lnTo>
                    <a:lnTo>
                      <a:pt x="90" y="126"/>
                    </a:lnTo>
                    <a:lnTo>
                      <a:pt x="66" y="114"/>
                    </a:lnTo>
                    <a:lnTo>
                      <a:pt x="36" y="144"/>
                    </a:lnTo>
                    <a:lnTo>
                      <a:pt x="18" y="180"/>
                    </a:lnTo>
                    <a:lnTo>
                      <a:pt x="6" y="216"/>
                    </a:lnTo>
                    <a:lnTo>
                      <a:pt x="0" y="258"/>
                    </a:lnTo>
                    <a:lnTo>
                      <a:pt x="12" y="311"/>
                    </a:lnTo>
                    <a:lnTo>
                      <a:pt x="36" y="365"/>
                    </a:lnTo>
                    <a:lnTo>
                      <a:pt x="78" y="413"/>
                    </a:lnTo>
                    <a:lnTo>
                      <a:pt x="132" y="449"/>
                    </a:lnTo>
                    <a:lnTo>
                      <a:pt x="203" y="485"/>
                    </a:lnTo>
                    <a:lnTo>
                      <a:pt x="275" y="509"/>
                    </a:lnTo>
                    <a:lnTo>
                      <a:pt x="365" y="527"/>
                    </a:lnTo>
                    <a:lnTo>
                      <a:pt x="455" y="533"/>
                    </a:lnTo>
                    <a:lnTo>
                      <a:pt x="544" y="527"/>
                    </a:lnTo>
                    <a:lnTo>
                      <a:pt x="634" y="509"/>
                    </a:lnTo>
                    <a:lnTo>
                      <a:pt x="712" y="485"/>
                    </a:lnTo>
                    <a:lnTo>
                      <a:pt x="777" y="449"/>
                    </a:lnTo>
                    <a:lnTo>
                      <a:pt x="831" y="413"/>
                    </a:lnTo>
                    <a:lnTo>
                      <a:pt x="873" y="365"/>
                    </a:lnTo>
                    <a:lnTo>
                      <a:pt x="897" y="311"/>
                    </a:lnTo>
                    <a:lnTo>
                      <a:pt x="909" y="258"/>
                    </a:lnTo>
                    <a:lnTo>
                      <a:pt x="903" y="216"/>
                    </a:lnTo>
                    <a:lnTo>
                      <a:pt x="885" y="174"/>
                    </a:lnTo>
                    <a:lnTo>
                      <a:pt x="861" y="132"/>
                    </a:lnTo>
                    <a:lnTo>
                      <a:pt x="825" y="102"/>
                    </a:lnTo>
                    <a:lnTo>
                      <a:pt x="783" y="66"/>
                    </a:lnTo>
                    <a:lnTo>
                      <a:pt x="735" y="42"/>
                    </a:lnTo>
                    <a:lnTo>
                      <a:pt x="616" y="0"/>
                    </a:lnTo>
                    <a:lnTo>
                      <a:pt x="61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34" name="Freeform 46"/>
              <p:cNvSpPr/>
              <p:nvPr/>
            </p:nvSpPr>
            <p:spPr bwMode="hidden">
              <a:xfrm>
                <a:off x="4564" y="3492"/>
                <a:ext cx="365" cy="66"/>
              </a:xfrm>
              <a:custGeom>
                <a:avLst/>
                <a:gdLst/>
                <a:ahLst/>
                <a:cxnLst>
                  <a:cxn ang="0">
                    <a:pos x="240" y="18"/>
                  </a:cxn>
                  <a:cxn ang="0">
                    <a:pos x="299" y="24"/>
                  </a:cxn>
                  <a:cxn ang="0">
                    <a:pos x="359" y="30"/>
                  </a:cxn>
                  <a:cxn ang="0">
                    <a:pos x="365" y="12"/>
                  </a:cxn>
                  <a:cxn ang="0">
                    <a:pos x="305" y="6"/>
                  </a:cxn>
                  <a:cxn ang="0">
                    <a:pos x="240" y="0"/>
                  </a:cxn>
                  <a:cxn ang="0">
                    <a:pos x="174" y="6"/>
                  </a:cxn>
                  <a:cxn ang="0">
                    <a:pos x="114" y="12"/>
                  </a:cxn>
                  <a:cxn ang="0">
                    <a:pos x="0" y="42"/>
                  </a:cxn>
                  <a:cxn ang="0">
                    <a:pos x="0" y="66"/>
                  </a:cxn>
                  <a:cxn ang="0">
                    <a:pos x="54" y="48"/>
                  </a:cxn>
                  <a:cxn ang="0">
                    <a:pos x="114" y="30"/>
                  </a:cxn>
                  <a:cxn ang="0">
                    <a:pos x="174" y="24"/>
                  </a:cxn>
                  <a:cxn ang="0">
                    <a:pos x="240" y="18"/>
                  </a:cxn>
                  <a:cxn ang="0">
                    <a:pos x="240" y="18"/>
                  </a:cxn>
                </a:cxnLst>
                <a:rect l="0" t="0" r="r" b="b"/>
                <a:pathLst>
                  <a:path w="365" h="66">
                    <a:moveTo>
                      <a:pt x="240" y="18"/>
                    </a:moveTo>
                    <a:lnTo>
                      <a:pt x="299" y="24"/>
                    </a:lnTo>
                    <a:lnTo>
                      <a:pt x="359" y="30"/>
                    </a:lnTo>
                    <a:lnTo>
                      <a:pt x="365" y="12"/>
                    </a:lnTo>
                    <a:lnTo>
                      <a:pt x="305" y="6"/>
                    </a:lnTo>
                    <a:lnTo>
                      <a:pt x="240" y="0"/>
                    </a:lnTo>
                    <a:lnTo>
                      <a:pt x="174" y="6"/>
                    </a:lnTo>
                    <a:lnTo>
                      <a:pt x="114" y="12"/>
                    </a:lnTo>
                    <a:lnTo>
                      <a:pt x="0" y="42"/>
                    </a:lnTo>
                    <a:lnTo>
                      <a:pt x="0" y="66"/>
                    </a:lnTo>
                    <a:lnTo>
                      <a:pt x="54" y="48"/>
                    </a:lnTo>
                    <a:lnTo>
                      <a:pt x="114" y="30"/>
                    </a:lnTo>
                    <a:lnTo>
                      <a:pt x="174" y="24"/>
                    </a:lnTo>
                    <a:lnTo>
                      <a:pt x="240" y="18"/>
                    </a:lnTo>
                    <a:lnTo>
                      <a:pt x="240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35" name="Freeform 47"/>
              <p:cNvSpPr/>
              <p:nvPr/>
            </p:nvSpPr>
            <p:spPr bwMode="hidden">
              <a:xfrm>
                <a:off x="4463" y="3558"/>
                <a:ext cx="66" cy="48"/>
              </a:xfrm>
              <a:custGeom>
                <a:avLst/>
                <a:gdLst/>
                <a:ahLst/>
                <a:cxnLst>
                  <a:cxn ang="0">
                    <a:pos x="66" y="18"/>
                  </a:cxn>
                  <a:cxn ang="0">
                    <a:pos x="48" y="0"/>
                  </a:cxn>
                  <a:cxn ang="0">
                    <a:pos x="24" y="12"/>
                  </a:cxn>
                  <a:cxn ang="0">
                    <a:pos x="0" y="30"/>
                  </a:cxn>
                  <a:cxn ang="0">
                    <a:pos x="12" y="48"/>
                  </a:cxn>
                  <a:cxn ang="0">
                    <a:pos x="42" y="30"/>
                  </a:cxn>
                  <a:cxn ang="0">
                    <a:pos x="66" y="18"/>
                  </a:cxn>
                  <a:cxn ang="0">
                    <a:pos x="66" y="18"/>
                  </a:cxn>
                </a:cxnLst>
                <a:rect l="0" t="0" r="r" b="b"/>
                <a:pathLst>
                  <a:path w="66" h="48">
                    <a:moveTo>
                      <a:pt x="66" y="18"/>
                    </a:moveTo>
                    <a:lnTo>
                      <a:pt x="48" y="0"/>
                    </a:lnTo>
                    <a:lnTo>
                      <a:pt x="24" y="12"/>
                    </a:lnTo>
                    <a:lnTo>
                      <a:pt x="0" y="30"/>
                    </a:lnTo>
                    <a:lnTo>
                      <a:pt x="12" y="48"/>
                    </a:lnTo>
                    <a:lnTo>
                      <a:pt x="42" y="30"/>
                    </a:lnTo>
                    <a:lnTo>
                      <a:pt x="66" y="18"/>
                    </a:lnTo>
                    <a:lnTo>
                      <a:pt x="66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36" name="Oval 48"/>
              <p:cNvSpPr>
                <a:spLocks noChangeArrowheads="1"/>
              </p:cNvSpPr>
              <p:nvPr/>
            </p:nvSpPr>
            <p:spPr bwMode="hidden">
              <a:xfrm>
                <a:off x="4546" y="3608"/>
                <a:ext cx="518" cy="319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37" name="Oval 49"/>
              <p:cNvSpPr>
                <a:spLocks noChangeArrowheads="1"/>
              </p:cNvSpPr>
              <p:nvPr/>
            </p:nvSpPr>
            <p:spPr bwMode="hidden">
              <a:xfrm>
                <a:off x="4578" y="3630"/>
                <a:ext cx="446" cy="27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tint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38" name="Oval 50"/>
              <p:cNvSpPr>
                <a:spLocks noChangeArrowheads="1"/>
              </p:cNvSpPr>
              <p:nvPr/>
            </p:nvSpPr>
            <p:spPr bwMode="hidden">
              <a:xfrm>
                <a:off x="4610" y="3650"/>
                <a:ext cx="386" cy="233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39" name="Oval 51"/>
              <p:cNvSpPr>
                <a:spLocks noChangeArrowheads="1"/>
              </p:cNvSpPr>
              <p:nvPr/>
            </p:nvSpPr>
            <p:spPr bwMode="hidden">
              <a:xfrm>
                <a:off x="4654" y="3678"/>
                <a:ext cx="298" cy="177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4118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40" name="Oval 52"/>
              <p:cNvSpPr>
                <a:spLocks noChangeArrowheads="1"/>
              </p:cNvSpPr>
              <p:nvPr/>
            </p:nvSpPr>
            <p:spPr bwMode="hidden">
              <a:xfrm>
                <a:off x="4690" y="3698"/>
                <a:ext cx="222" cy="139"/>
              </a:xfrm>
              <a:prstGeom prst="ellipse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accent2">
                      <a:gamma/>
                      <a:shade val="94118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41" name="Oval 53"/>
              <p:cNvSpPr>
                <a:spLocks noChangeArrowheads="1"/>
              </p:cNvSpPr>
              <p:nvPr/>
            </p:nvSpPr>
            <p:spPr bwMode="hidden">
              <a:xfrm>
                <a:off x="4738" y="3728"/>
                <a:ext cx="126" cy="81"/>
              </a:xfrm>
              <a:prstGeom prst="ellipse">
                <a:avLst/>
              </a:prstGeom>
              <a:gradFill rotWithShape="0">
                <a:gsLst>
                  <a:gs pos="0">
                    <a:schemeClr val="accent2">
                      <a:gamma/>
                      <a:shade val="96863"/>
                      <a:invGamma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  <a:effectLst/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89142" name="Group 54"/>
            <p:cNvGrpSpPr/>
            <p:nvPr userDrawn="1"/>
          </p:nvGrpSpPr>
          <p:grpSpPr bwMode="auto">
            <a:xfrm>
              <a:off x="5280" y="3024"/>
              <a:ext cx="425" cy="258"/>
              <a:chOff x="5280" y="3024"/>
              <a:chExt cx="425" cy="258"/>
            </a:xfrm>
          </p:grpSpPr>
          <p:sp>
            <p:nvSpPr>
              <p:cNvPr id="89143" name="Freeform 55"/>
              <p:cNvSpPr/>
              <p:nvPr/>
            </p:nvSpPr>
            <p:spPr bwMode="hidden">
              <a:xfrm>
                <a:off x="5280" y="3186"/>
                <a:ext cx="383" cy="96"/>
              </a:xfrm>
              <a:custGeom>
                <a:avLst/>
                <a:gdLst/>
                <a:ahLst/>
                <a:cxnLst>
                  <a:cxn ang="0">
                    <a:pos x="209" y="96"/>
                  </a:cxn>
                  <a:cxn ang="0">
                    <a:pos x="143" y="90"/>
                  </a:cxn>
                  <a:cxn ang="0">
                    <a:pos x="83" y="66"/>
                  </a:cxn>
                  <a:cxn ang="0">
                    <a:pos x="35" y="36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9" y="42"/>
                  </a:cxn>
                  <a:cxn ang="0">
                    <a:pos x="77" y="72"/>
                  </a:cxn>
                  <a:cxn ang="0">
                    <a:pos x="137" y="90"/>
                  </a:cxn>
                  <a:cxn ang="0">
                    <a:pos x="209" y="96"/>
                  </a:cxn>
                  <a:cxn ang="0">
                    <a:pos x="263" y="90"/>
                  </a:cxn>
                  <a:cxn ang="0">
                    <a:pos x="311" y="84"/>
                  </a:cxn>
                  <a:cxn ang="0">
                    <a:pos x="352" y="66"/>
                  </a:cxn>
                  <a:cxn ang="0">
                    <a:pos x="382" y="42"/>
                  </a:cxn>
                  <a:cxn ang="0">
                    <a:pos x="376" y="42"/>
                  </a:cxn>
                  <a:cxn ang="0">
                    <a:pos x="346" y="66"/>
                  </a:cxn>
                  <a:cxn ang="0">
                    <a:pos x="305" y="78"/>
                  </a:cxn>
                  <a:cxn ang="0">
                    <a:pos x="263" y="90"/>
                  </a:cxn>
                  <a:cxn ang="0">
                    <a:pos x="209" y="96"/>
                  </a:cxn>
                  <a:cxn ang="0">
                    <a:pos x="209" y="96"/>
                  </a:cxn>
                </a:cxnLst>
                <a:rect l="0" t="0" r="r" b="b"/>
                <a:pathLst>
                  <a:path w="382" h="96">
                    <a:moveTo>
                      <a:pt x="209" y="96"/>
                    </a:moveTo>
                    <a:lnTo>
                      <a:pt x="143" y="90"/>
                    </a:lnTo>
                    <a:lnTo>
                      <a:pt x="83" y="66"/>
                    </a:lnTo>
                    <a:lnTo>
                      <a:pt x="35" y="36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9" y="42"/>
                    </a:lnTo>
                    <a:lnTo>
                      <a:pt x="77" y="72"/>
                    </a:lnTo>
                    <a:lnTo>
                      <a:pt x="137" y="90"/>
                    </a:lnTo>
                    <a:lnTo>
                      <a:pt x="209" y="96"/>
                    </a:lnTo>
                    <a:lnTo>
                      <a:pt x="263" y="90"/>
                    </a:lnTo>
                    <a:lnTo>
                      <a:pt x="311" y="84"/>
                    </a:lnTo>
                    <a:lnTo>
                      <a:pt x="352" y="66"/>
                    </a:lnTo>
                    <a:lnTo>
                      <a:pt x="382" y="42"/>
                    </a:lnTo>
                    <a:lnTo>
                      <a:pt x="376" y="42"/>
                    </a:lnTo>
                    <a:lnTo>
                      <a:pt x="346" y="66"/>
                    </a:lnTo>
                    <a:lnTo>
                      <a:pt x="305" y="78"/>
                    </a:lnTo>
                    <a:lnTo>
                      <a:pt x="263" y="90"/>
                    </a:lnTo>
                    <a:lnTo>
                      <a:pt x="209" y="96"/>
                    </a:lnTo>
                    <a:lnTo>
                      <a:pt x="20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44" name="Freeform 56"/>
              <p:cNvSpPr/>
              <p:nvPr/>
            </p:nvSpPr>
            <p:spPr bwMode="hidden">
              <a:xfrm>
                <a:off x="5315" y="3024"/>
                <a:ext cx="258" cy="54"/>
              </a:xfrm>
              <a:custGeom>
                <a:avLst/>
                <a:gdLst/>
                <a:ahLst/>
                <a:cxnLst>
                  <a:cxn ang="0">
                    <a:pos x="174" y="0"/>
                  </a:cxn>
                  <a:cxn ang="0">
                    <a:pos x="216" y="6"/>
                  </a:cxn>
                  <a:cxn ang="0">
                    <a:pos x="258" y="12"/>
                  </a:cxn>
                  <a:cxn ang="0">
                    <a:pos x="252" y="6"/>
                  </a:cxn>
                  <a:cxn ang="0">
                    <a:pos x="216" y="0"/>
                  </a:cxn>
                  <a:cxn ang="0">
                    <a:pos x="174" y="0"/>
                  </a:cxn>
                  <a:cxn ang="0">
                    <a:pos x="120" y="6"/>
                  </a:cxn>
                  <a:cxn ang="0">
                    <a:pos x="78" y="12"/>
                  </a:cxn>
                  <a:cxn ang="0">
                    <a:pos x="36" y="30"/>
                  </a:cxn>
                  <a:cxn ang="0">
                    <a:pos x="0" y="48"/>
                  </a:cxn>
                  <a:cxn ang="0">
                    <a:pos x="6" y="54"/>
                  </a:cxn>
                  <a:cxn ang="0">
                    <a:pos x="36" y="36"/>
                  </a:cxn>
                  <a:cxn ang="0">
                    <a:pos x="78" y="18"/>
                  </a:cxn>
                  <a:cxn ang="0">
                    <a:pos x="120" y="6"/>
                  </a:cxn>
                  <a:cxn ang="0">
                    <a:pos x="174" y="0"/>
                  </a:cxn>
                  <a:cxn ang="0">
                    <a:pos x="174" y="0"/>
                  </a:cxn>
                </a:cxnLst>
                <a:rect l="0" t="0" r="r" b="b"/>
                <a:pathLst>
                  <a:path w="258" h="54">
                    <a:moveTo>
                      <a:pt x="174" y="0"/>
                    </a:moveTo>
                    <a:lnTo>
                      <a:pt x="216" y="6"/>
                    </a:lnTo>
                    <a:lnTo>
                      <a:pt x="258" y="12"/>
                    </a:lnTo>
                    <a:lnTo>
                      <a:pt x="252" y="6"/>
                    </a:lnTo>
                    <a:lnTo>
                      <a:pt x="216" y="0"/>
                    </a:lnTo>
                    <a:lnTo>
                      <a:pt x="174" y="0"/>
                    </a:lnTo>
                    <a:lnTo>
                      <a:pt x="120" y="6"/>
                    </a:lnTo>
                    <a:lnTo>
                      <a:pt x="78" y="12"/>
                    </a:lnTo>
                    <a:lnTo>
                      <a:pt x="36" y="30"/>
                    </a:lnTo>
                    <a:lnTo>
                      <a:pt x="0" y="48"/>
                    </a:lnTo>
                    <a:lnTo>
                      <a:pt x="6" y="54"/>
                    </a:lnTo>
                    <a:lnTo>
                      <a:pt x="36" y="36"/>
                    </a:lnTo>
                    <a:lnTo>
                      <a:pt x="78" y="18"/>
                    </a:lnTo>
                    <a:lnTo>
                      <a:pt x="120" y="6"/>
                    </a:lnTo>
                    <a:lnTo>
                      <a:pt x="174" y="0"/>
                    </a:lnTo>
                    <a:lnTo>
                      <a:pt x="17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45" name="Freeform 57"/>
              <p:cNvSpPr/>
              <p:nvPr/>
            </p:nvSpPr>
            <p:spPr bwMode="hidden">
              <a:xfrm>
                <a:off x="5645" y="3066"/>
                <a:ext cx="60" cy="156"/>
              </a:xfrm>
              <a:custGeom>
                <a:avLst/>
                <a:gdLst/>
                <a:ahLst/>
                <a:cxnLst>
                  <a:cxn ang="0">
                    <a:pos x="54" y="90"/>
                  </a:cxn>
                  <a:cxn ang="0">
                    <a:pos x="48" y="126"/>
                  </a:cxn>
                  <a:cxn ang="0">
                    <a:pos x="24" y="156"/>
                  </a:cxn>
                  <a:cxn ang="0">
                    <a:pos x="30" y="156"/>
                  </a:cxn>
                  <a:cxn ang="0">
                    <a:pos x="54" y="126"/>
                  </a:cxn>
                  <a:cxn ang="0">
                    <a:pos x="60" y="90"/>
                  </a:cxn>
                  <a:cxn ang="0">
                    <a:pos x="54" y="66"/>
                  </a:cxn>
                  <a:cxn ang="0">
                    <a:pos x="48" y="42"/>
                  </a:cxn>
                  <a:cxn ang="0">
                    <a:pos x="30" y="18"/>
                  </a:cxn>
                  <a:cxn ang="0">
                    <a:pos x="6" y="0"/>
                  </a:cxn>
                  <a:cxn ang="0">
                    <a:pos x="0" y="6"/>
                  </a:cxn>
                  <a:cxn ang="0">
                    <a:pos x="24" y="24"/>
                  </a:cxn>
                  <a:cxn ang="0">
                    <a:pos x="42" y="42"/>
                  </a:cxn>
                  <a:cxn ang="0">
                    <a:pos x="48" y="66"/>
                  </a:cxn>
                  <a:cxn ang="0">
                    <a:pos x="54" y="90"/>
                  </a:cxn>
                  <a:cxn ang="0">
                    <a:pos x="54" y="90"/>
                  </a:cxn>
                </a:cxnLst>
                <a:rect l="0" t="0" r="r" b="b"/>
                <a:pathLst>
                  <a:path w="60" h="156">
                    <a:moveTo>
                      <a:pt x="54" y="90"/>
                    </a:moveTo>
                    <a:lnTo>
                      <a:pt x="48" y="126"/>
                    </a:lnTo>
                    <a:lnTo>
                      <a:pt x="24" y="156"/>
                    </a:lnTo>
                    <a:lnTo>
                      <a:pt x="30" y="156"/>
                    </a:lnTo>
                    <a:lnTo>
                      <a:pt x="54" y="126"/>
                    </a:lnTo>
                    <a:lnTo>
                      <a:pt x="60" y="90"/>
                    </a:lnTo>
                    <a:lnTo>
                      <a:pt x="54" y="66"/>
                    </a:lnTo>
                    <a:lnTo>
                      <a:pt x="48" y="42"/>
                    </a:lnTo>
                    <a:lnTo>
                      <a:pt x="30" y="1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24" y="24"/>
                    </a:lnTo>
                    <a:lnTo>
                      <a:pt x="42" y="42"/>
                    </a:lnTo>
                    <a:lnTo>
                      <a:pt x="48" y="66"/>
                    </a:lnTo>
                    <a:lnTo>
                      <a:pt x="54" y="90"/>
                    </a:lnTo>
                    <a:lnTo>
                      <a:pt x="54" y="9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46" name="Freeform 58"/>
              <p:cNvSpPr/>
              <p:nvPr/>
            </p:nvSpPr>
            <p:spPr bwMode="hidden">
              <a:xfrm>
                <a:off x="5375" y="3246"/>
                <a:ext cx="192" cy="18"/>
              </a:xfrm>
              <a:custGeom>
                <a:avLst/>
                <a:gdLst/>
                <a:ahLst/>
                <a:cxnLst>
                  <a:cxn ang="0">
                    <a:pos x="114" y="12"/>
                  </a:cxn>
                  <a:cxn ang="0">
                    <a:pos x="72" y="6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54" y="12"/>
                  </a:cxn>
                  <a:cxn ang="0">
                    <a:pos x="114" y="18"/>
                  </a:cxn>
                  <a:cxn ang="0">
                    <a:pos x="156" y="18"/>
                  </a:cxn>
                  <a:cxn ang="0">
                    <a:pos x="192" y="12"/>
                  </a:cxn>
                  <a:cxn ang="0">
                    <a:pos x="186" y="0"/>
                  </a:cxn>
                  <a:cxn ang="0">
                    <a:pos x="150" y="6"/>
                  </a:cxn>
                  <a:cxn ang="0">
                    <a:pos x="114" y="12"/>
                  </a:cxn>
                  <a:cxn ang="0">
                    <a:pos x="114" y="12"/>
                  </a:cxn>
                </a:cxnLst>
                <a:rect l="0" t="0" r="r" b="b"/>
                <a:pathLst>
                  <a:path w="192" h="18">
                    <a:moveTo>
                      <a:pt x="114" y="12"/>
                    </a:moveTo>
                    <a:lnTo>
                      <a:pt x="72" y="6"/>
                    </a:lnTo>
                    <a:lnTo>
                      <a:pt x="30" y="0"/>
                    </a:lnTo>
                    <a:lnTo>
                      <a:pt x="0" y="0"/>
                    </a:lnTo>
                    <a:lnTo>
                      <a:pt x="54" y="12"/>
                    </a:lnTo>
                    <a:lnTo>
                      <a:pt x="114" y="18"/>
                    </a:lnTo>
                    <a:lnTo>
                      <a:pt x="156" y="18"/>
                    </a:lnTo>
                    <a:lnTo>
                      <a:pt x="192" y="12"/>
                    </a:lnTo>
                    <a:lnTo>
                      <a:pt x="186" y="0"/>
                    </a:lnTo>
                    <a:lnTo>
                      <a:pt x="150" y="6"/>
                    </a:lnTo>
                    <a:lnTo>
                      <a:pt x="114" y="12"/>
                    </a:lnTo>
                    <a:lnTo>
                      <a:pt x="114" y="1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47" name="Freeform 59"/>
              <p:cNvSpPr/>
              <p:nvPr/>
            </p:nvSpPr>
            <p:spPr bwMode="hidden">
              <a:xfrm>
                <a:off x="5304" y="3042"/>
                <a:ext cx="161" cy="186"/>
              </a:xfrm>
              <a:custGeom>
                <a:avLst/>
                <a:gdLst/>
                <a:ahLst/>
                <a:cxnLst>
                  <a:cxn ang="0">
                    <a:pos x="11" y="114"/>
                  </a:cxn>
                  <a:cxn ang="0">
                    <a:pos x="17" y="96"/>
                  </a:cxn>
                  <a:cxn ang="0">
                    <a:pos x="23" y="78"/>
                  </a:cxn>
                  <a:cxn ang="0">
                    <a:pos x="53" y="42"/>
                  </a:cxn>
                  <a:cxn ang="0">
                    <a:pos x="101" y="18"/>
                  </a:cxn>
                  <a:cxn ang="0">
                    <a:pos x="155" y="6"/>
                  </a:cxn>
                  <a:cxn ang="0">
                    <a:pos x="161" y="0"/>
                  </a:cxn>
                  <a:cxn ang="0">
                    <a:pos x="95" y="12"/>
                  </a:cxn>
                  <a:cxn ang="0">
                    <a:pos x="47" y="36"/>
                  </a:cxn>
                  <a:cxn ang="0">
                    <a:pos x="11" y="72"/>
                  </a:cxn>
                  <a:cxn ang="0">
                    <a:pos x="5" y="90"/>
                  </a:cxn>
                  <a:cxn ang="0">
                    <a:pos x="0" y="114"/>
                  </a:cxn>
                  <a:cxn ang="0">
                    <a:pos x="11" y="150"/>
                  </a:cxn>
                  <a:cxn ang="0">
                    <a:pos x="23" y="168"/>
                  </a:cxn>
                  <a:cxn ang="0">
                    <a:pos x="41" y="186"/>
                  </a:cxn>
                  <a:cxn ang="0">
                    <a:pos x="65" y="186"/>
                  </a:cxn>
                  <a:cxn ang="0">
                    <a:pos x="41" y="168"/>
                  </a:cxn>
                  <a:cxn ang="0">
                    <a:pos x="23" y="150"/>
                  </a:cxn>
                  <a:cxn ang="0">
                    <a:pos x="17" y="132"/>
                  </a:cxn>
                  <a:cxn ang="0">
                    <a:pos x="11" y="114"/>
                  </a:cxn>
                  <a:cxn ang="0">
                    <a:pos x="11" y="114"/>
                  </a:cxn>
                </a:cxnLst>
                <a:rect l="0" t="0" r="r" b="b"/>
                <a:pathLst>
                  <a:path w="161" h="186">
                    <a:moveTo>
                      <a:pt x="11" y="114"/>
                    </a:moveTo>
                    <a:lnTo>
                      <a:pt x="17" y="96"/>
                    </a:lnTo>
                    <a:lnTo>
                      <a:pt x="23" y="78"/>
                    </a:lnTo>
                    <a:lnTo>
                      <a:pt x="53" y="42"/>
                    </a:lnTo>
                    <a:lnTo>
                      <a:pt x="101" y="18"/>
                    </a:lnTo>
                    <a:lnTo>
                      <a:pt x="155" y="6"/>
                    </a:lnTo>
                    <a:lnTo>
                      <a:pt x="161" y="0"/>
                    </a:lnTo>
                    <a:lnTo>
                      <a:pt x="95" y="12"/>
                    </a:lnTo>
                    <a:lnTo>
                      <a:pt x="47" y="36"/>
                    </a:lnTo>
                    <a:lnTo>
                      <a:pt x="11" y="72"/>
                    </a:lnTo>
                    <a:lnTo>
                      <a:pt x="5" y="90"/>
                    </a:lnTo>
                    <a:lnTo>
                      <a:pt x="0" y="114"/>
                    </a:lnTo>
                    <a:lnTo>
                      <a:pt x="11" y="150"/>
                    </a:lnTo>
                    <a:lnTo>
                      <a:pt x="23" y="168"/>
                    </a:lnTo>
                    <a:lnTo>
                      <a:pt x="41" y="186"/>
                    </a:lnTo>
                    <a:lnTo>
                      <a:pt x="65" y="186"/>
                    </a:lnTo>
                    <a:lnTo>
                      <a:pt x="41" y="168"/>
                    </a:lnTo>
                    <a:lnTo>
                      <a:pt x="23" y="150"/>
                    </a:lnTo>
                    <a:lnTo>
                      <a:pt x="17" y="132"/>
                    </a:lnTo>
                    <a:lnTo>
                      <a:pt x="11" y="114"/>
                    </a:lnTo>
                    <a:lnTo>
                      <a:pt x="11" y="1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48" name="Freeform 60"/>
              <p:cNvSpPr/>
              <p:nvPr/>
            </p:nvSpPr>
            <p:spPr bwMode="hidden">
              <a:xfrm>
                <a:off x="5489" y="3042"/>
                <a:ext cx="186" cy="21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6" y="12"/>
                  </a:cxn>
                  <a:cxn ang="0">
                    <a:pos x="119" y="36"/>
                  </a:cxn>
                  <a:cxn ang="0">
                    <a:pos x="155" y="72"/>
                  </a:cxn>
                  <a:cxn ang="0">
                    <a:pos x="161" y="90"/>
                  </a:cxn>
                  <a:cxn ang="0">
                    <a:pos x="167" y="114"/>
                  </a:cxn>
                  <a:cxn ang="0">
                    <a:pos x="161" y="138"/>
                  </a:cxn>
                  <a:cxn ang="0">
                    <a:pos x="149" y="162"/>
                  </a:cxn>
                  <a:cxn ang="0">
                    <a:pos x="119" y="180"/>
                  </a:cxn>
                  <a:cxn ang="0">
                    <a:pos x="90" y="198"/>
                  </a:cxn>
                  <a:cxn ang="0">
                    <a:pos x="96" y="210"/>
                  </a:cxn>
                  <a:cxn ang="0">
                    <a:pos x="131" y="192"/>
                  </a:cxn>
                  <a:cxn ang="0">
                    <a:pos x="161" y="168"/>
                  </a:cxn>
                  <a:cxn ang="0">
                    <a:pos x="179" y="144"/>
                  </a:cxn>
                  <a:cxn ang="0">
                    <a:pos x="185" y="114"/>
                  </a:cxn>
                  <a:cxn ang="0">
                    <a:pos x="179" y="90"/>
                  </a:cxn>
                  <a:cxn ang="0">
                    <a:pos x="173" y="66"/>
                  </a:cxn>
                  <a:cxn ang="0">
                    <a:pos x="155" y="48"/>
                  </a:cxn>
                  <a:cxn ang="0">
                    <a:pos x="131" y="30"/>
                  </a:cxn>
                  <a:cxn ang="0">
                    <a:pos x="72" y="6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</a:cxnLst>
                <a:rect l="0" t="0" r="r" b="b"/>
                <a:pathLst>
                  <a:path w="185" h="210">
                    <a:moveTo>
                      <a:pt x="0" y="6"/>
                    </a:moveTo>
                    <a:lnTo>
                      <a:pt x="66" y="12"/>
                    </a:lnTo>
                    <a:lnTo>
                      <a:pt x="119" y="36"/>
                    </a:lnTo>
                    <a:lnTo>
                      <a:pt x="155" y="72"/>
                    </a:lnTo>
                    <a:lnTo>
                      <a:pt x="161" y="90"/>
                    </a:lnTo>
                    <a:lnTo>
                      <a:pt x="167" y="114"/>
                    </a:lnTo>
                    <a:lnTo>
                      <a:pt x="161" y="138"/>
                    </a:lnTo>
                    <a:lnTo>
                      <a:pt x="149" y="162"/>
                    </a:lnTo>
                    <a:lnTo>
                      <a:pt x="119" y="180"/>
                    </a:lnTo>
                    <a:lnTo>
                      <a:pt x="90" y="198"/>
                    </a:lnTo>
                    <a:lnTo>
                      <a:pt x="96" y="210"/>
                    </a:lnTo>
                    <a:lnTo>
                      <a:pt x="131" y="192"/>
                    </a:lnTo>
                    <a:lnTo>
                      <a:pt x="161" y="168"/>
                    </a:lnTo>
                    <a:lnTo>
                      <a:pt x="179" y="144"/>
                    </a:lnTo>
                    <a:lnTo>
                      <a:pt x="185" y="114"/>
                    </a:lnTo>
                    <a:lnTo>
                      <a:pt x="179" y="90"/>
                    </a:lnTo>
                    <a:lnTo>
                      <a:pt x="173" y="66"/>
                    </a:lnTo>
                    <a:lnTo>
                      <a:pt x="155" y="48"/>
                    </a:lnTo>
                    <a:lnTo>
                      <a:pt x="131" y="30"/>
                    </a:lnTo>
                    <a:lnTo>
                      <a:pt x="72" y="6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89149" name="Freeform 61"/>
              <p:cNvSpPr>
                <a:spLocks noEditPoints="1"/>
              </p:cNvSpPr>
              <p:nvPr/>
            </p:nvSpPr>
            <p:spPr bwMode="hidden">
              <a:xfrm>
                <a:off x="5345" y="3058"/>
                <a:ext cx="299" cy="186"/>
              </a:xfrm>
              <a:custGeom>
                <a:avLst/>
                <a:gdLst/>
                <a:ahLst/>
                <a:cxnLst>
                  <a:cxn ang="0">
                    <a:pos x="150" y="0"/>
                  </a:cxn>
                  <a:cxn ang="0">
                    <a:pos x="90" y="6"/>
                  </a:cxn>
                  <a:cxn ang="0">
                    <a:pos x="42" y="30"/>
                  </a:cxn>
                  <a:cxn ang="0">
                    <a:pos x="12" y="54"/>
                  </a:cxn>
                  <a:cxn ang="0">
                    <a:pos x="6" y="72"/>
                  </a:cxn>
                  <a:cxn ang="0">
                    <a:pos x="0" y="90"/>
                  </a:cxn>
                  <a:cxn ang="0">
                    <a:pos x="6" y="108"/>
                  </a:cxn>
                  <a:cxn ang="0">
                    <a:pos x="12" y="126"/>
                  </a:cxn>
                  <a:cxn ang="0">
                    <a:pos x="42" y="156"/>
                  </a:cxn>
                  <a:cxn ang="0">
                    <a:pos x="90" y="180"/>
                  </a:cxn>
                  <a:cxn ang="0">
                    <a:pos x="150" y="186"/>
                  </a:cxn>
                  <a:cxn ang="0">
                    <a:pos x="209" y="180"/>
                  </a:cxn>
                  <a:cxn ang="0">
                    <a:pos x="257" y="156"/>
                  </a:cxn>
                  <a:cxn ang="0">
                    <a:pos x="287" y="126"/>
                  </a:cxn>
                  <a:cxn ang="0">
                    <a:pos x="299" y="108"/>
                  </a:cxn>
                  <a:cxn ang="0">
                    <a:pos x="299" y="90"/>
                  </a:cxn>
                  <a:cxn ang="0">
                    <a:pos x="299" y="72"/>
                  </a:cxn>
                  <a:cxn ang="0">
                    <a:pos x="287" y="54"/>
                  </a:cxn>
                  <a:cxn ang="0">
                    <a:pos x="257" y="30"/>
                  </a:cxn>
                  <a:cxn ang="0">
                    <a:pos x="209" y="6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50" y="180"/>
                  </a:cxn>
                  <a:cxn ang="0">
                    <a:pos x="96" y="174"/>
                  </a:cxn>
                  <a:cxn ang="0">
                    <a:pos x="48" y="156"/>
                  </a:cxn>
                  <a:cxn ang="0">
                    <a:pos x="18" y="126"/>
                  </a:cxn>
                  <a:cxn ang="0">
                    <a:pos x="12" y="108"/>
                  </a:cxn>
                  <a:cxn ang="0">
                    <a:pos x="6" y="90"/>
                  </a:cxn>
                  <a:cxn ang="0">
                    <a:pos x="12" y="72"/>
                  </a:cxn>
                  <a:cxn ang="0">
                    <a:pos x="18" y="54"/>
                  </a:cxn>
                  <a:cxn ang="0">
                    <a:pos x="48" y="30"/>
                  </a:cxn>
                  <a:cxn ang="0">
                    <a:pos x="96" y="12"/>
                  </a:cxn>
                  <a:cxn ang="0">
                    <a:pos x="150" y="6"/>
                  </a:cxn>
                  <a:cxn ang="0">
                    <a:pos x="203" y="12"/>
                  </a:cxn>
                  <a:cxn ang="0">
                    <a:pos x="251" y="30"/>
                  </a:cxn>
                  <a:cxn ang="0">
                    <a:pos x="281" y="54"/>
                  </a:cxn>
                  <a:cxn ang="0">
                    <a:pos x="293" y="72"/>
                  </a:cxn>
                  <a:cxn ang="0">
                    <a:pos x="293" y="90"/>
                  </a:cxn>
                  <a:cxn ang="0">
                    <a:pos x="293" y="108"/>
                  </a:cxn>
                  <a:cxn ang="0">
                    <a:pos x="281" y="126"/>
                  </a:cxn>
                  <a:cxn ang="0">
                    <a:pos x="251" y="156"/>
                  </a:cxn>
                  <a:cxn ang="0">
                    <a:pos x="203" y="174"/>
                  </a:cxn>
                  <a:cxn ang="0">
                    <a:pos x="150" y="180"/>
                  </a:cxn>
                  <a:cxn ang="0">
                    <a:pos x="150" y="180"/>
                  </a:cxn>
                </a:cxnLst>
                <a:rect l="0" t="0" r="r" b="b"/>
                <a:pathLst>
                  <a:path w="299" h="186">
                    <a:moveTo>
                      <a:pt x="150" y="0"/>
                    </a:moveTo>
                    <a:lnTo>
                      <a:pt x="90" y="6"/>
                    </a:lnTo>
                    <a:lnTo>
                      <a:pt x="42" y="30"/>
                    </a:lnTo>
                    <a:lnTo>
                      <a:pt x="12" y="54"/>
                    </a:lnTo>
                    <a:lnTo>
                      <a:pt x="6" y="72"/>
                    </a:lnTo>
                    <a:lnTo>
                      <a:pt x="0" y="90"/>
                    </a:lnTo>
                    <a:lnTo>
                      <a:pt x="6" y="108"/>
                    </a:lnTo>
                    <a:lnTo>
                      <a:pt x="12" y="126"/>
                    </a:lnTo>
                    <a:lnTo>
                      <a:pt x="42" y="156"/>
                    </a:lnTo>
                    <a:lnTo>
                      <a:pt x="90" y="180"/>
                    </a:lnTo>
                    <a:lnTo>
                      <a:pt x="150" y="186"/>
                    </a:lnTo>
                    <a:lnTo>
                      <a:pt x="209" y="180"/>
                    </a:lnTo>
                    <a:lnTo>
                      <a:pt x="257" y="156"/>
                    </a:lnTo>
                    <a:lnTo>
                      <a:pt x="287" y="126"/>
                    </a:lnTo>
                    <a:lnTo>
                      <a:pt x="299" y="108"/>
                    </a:lnTo>
                    <a:lnTo>
                      <a:pt x="299" y="90"/>
                    </a:lnTo>
                    <a:lnTo>
                      <a:pt x="299" y="72"/>
                    </a:lnTo>
                    <a:lnTo>
                      <a:pt x="287" y="54"/>
                    </a:lnTo>
                    <a:lnTo>
                      <a:pt x="257" y="30"/>
                    </a:lnTo>
                    <a:lnTo>
                      <a:pt x="209" y="6"/>
                    </a:lnTo>
                    <a:lnTo>
                      <a:pt x="150" y="0"/>
                    </a:lnTo>
                    <a:lnTo>
                      <a:pt x="150" y="0"/>
                    </a:lnTo>
                    <a:close/>
                    <a:moveTo>
                      <a:pt x="150" y="180"/>
                    </a:moveTo>
                    <a:lnTo>
                      <a:pt x="96" y="174"/>
                    </a:lnTo>
                    <a:lnTo>
                      <a:pt x="48" y="156"/>
                    </a:lnTo>
                    <a:lnTo>
                      <a:pt x="18" y="126"/>
                    </a:lnTo>
                    <a:lnTo>
                      <a:pt x="12" y="108"/>
                    </a:lnTo>
                    <a:lnTo>
                      <a:pt x="6" y="90"/>
                    </a:lnTo>
                    <a:lnTo>
                      <a:pt x="12" y="72"/>
                    </a:lnTo>
                    <a:lnTo>
                      <a:pt x="18" y="54"/>
                    </a:lnTo>
                    <a:lnTo>
                      <a:pt x="48" y="30"/>
                    </a:lnTo>
                    <a:lnTo>
                      <a:pt x="96" y="12"/>
                    </a:lnTo>
                    <a:lnTo>
                      <a:pt x="150" y="6"/>
                    </a:lnTo>
                    <a:lnTo>
                      <a:pt x="203" y="12"/>
                    </a:lnTo>
                    <a:lnTo>
                      <a:pt x="251" y="30"/>
                    </a:lnTo>
                    <a:lnTo>
                      <a:pt x="281" y="54"/>
                    </a:lnTo>
                    <a:lnTo>
                      <a:pt x="293" y="72"/>
                    </a:lnTo>
                    <a:lnTo>
                      <a:pt x="293" y="90"/>
                    </a:lnTo>
                    <a:lnTo>
                      <a:pt x="293" y="108"/>
                    </a:lnTo>
                    <a:lnTo>
                      <a:pt x="281" y="126"/>
                    </a:lnTo>
                    <a:lnTo>
                      <a:pt x="251" y="156"/>
                    </a:lnTo>
                    <a:lnTo>
                      <a:pt x="203" y="174"/>
                    </a:lnTo>
                    <a:lnTo>
                      <a:pt x="150" y="180"/>
                    </a:lnTo>
                    <a:lnTo>
                      <a:pt x="150" y="18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</a:ln>
            </p:spPr>
            <p:txBody>
              <a:bodyPr/>
              <a:lstStyle/>
              <a:p>
                <a:endParaRPr lang="zh-CN" altLang="en-US"/>
              </a:p>
            </p:txBody>
          </p:sp>
          <p:grpSp>
            <p:nvGrpSpPr>
              <p:cNvPr id="89150" name="Group 62"/>
              <p:cNvGrpSpPr/>
              <p:nvPr/>
            </p:nvGrpSpPr>
            <p:grpSpPr bwMode="auto">
              <a:xfrm>
                <a:off x="5381" y="3085"/>
                <a:ext cx="227" cy="132"/>
                <a:chOff x="5381" y="3085"/>
                <a:chExt cx="227" cy="132"/>
              </a:xfrm>
            </p:grpSpPr>
            <p:sp>
              <p:nvSpPr>
                <p:cNvPr id="89151" name="Oval 63"/>
                <p:cNvSpPr>
                  <a:spLocks noChangeArrowheads="1"/>
                </p:cNvSpPr>
                <p:nvPr userDrawn="1"/>
              </p:nvSpPr>
              <p:spPr bwMode="hidden">
                <a:xfrm>
                  <a:off x="5381" y="3085"/>
                  <a:ext cx="227" cy="13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9152" name="Oval 64"/>
                <p:cNvSpPr>
                  <a:spLocks noChangeArrowheads="1"/>
                </p:cNvSpPr>
                <p:nvPr userDrawn="1"/>
              </p:nvSpPr>
              <p:spPr bwMode="hidden">
                <a:xfrm>
                  <a:off x="5403" y="3099"/>
                  <a:ext cx="182" cy="10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9153" name="Oval 65"/>
                <p:cNvSpPr>
                  <a:spLocks noChangeArrowheads="1"/>
                </p:cNvSpPr>
                <p:nvPr userDrawn="1"/>
              </p:nvSpPr>
              <p:spPr bwMode="hidden">
                <a:xfrm>
                  <a:off x="5431" y="3109"/>
                  <a:ext cx="125" cy="82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chemeClr val="accent2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  <p:sp>
              <p:nvSpPr>
                <p:cNvPr id="89154" name="Oval 66"/>
                <p:cNvSpPr>
                  <a:spLocks noChangeArrowheads="1"/>
                </p:cNvSpPr>
                <p:nvPr userDrawn="1"/>
              </p:nvSpPr>
              <p:spPr bwMode="hidden">
                <a:xfrm>
                  <a:off x="5458" y="3125"/>
                  <a:ext cx="73" cy="47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1"/>
                    </a:gs>
                  </a:gsLst>
                  <a:lin ang="5400000" scaled="1"/>
                </a:gradFill>
                <a:ln w="9525">
                  <a:noFill/>
                  <a:round/>
                </a:ln>
                <a:effectLst/>
              </p:spPr>
              <p:txBody>
                <a:bodyPr/>
                <a:lstStyle/>
                <a:p>
                  <a:endParaRPr lang="zh-CN" altLang="en-US"/>
                </a:p>
              </p:txBody>
            </p:sp>
          </p:grpSp>
        </p:grpSp>
      </p:grpSp>
      <p:sp>
        <p:nvSpPr>
          <p:cNvPr id="89155" name="Rectangle 67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ctr" anchorCtr="1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89156" name="Rectangle 68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89157" name="Rectangle 6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D3F33F9-3C71-4AE3-B904-88E86DF70C84}" type="datetimeFigureOut">
              <a:rPr lang="zh-CN" altLang="en-US"/>
            </a:fld>
            <a:endParaRPr lang="en-US" altLang="zh-CN"/>
          </a:p>
        </p:txBody>
      </p:sp>
      <p:sp>
        <p:nvSpPr>
          <p:cNvPr id="89158" name="Rectangle 7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en-US" altLang="zh-CN"/>
          </a:p>
        </p:txBody>
      </p:sp>
      <p:sp>
        <p:nvSpPr>
          <p:cNvPr id="89159" name="Rectangle 7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953B27BA-371C-43B0-8B6A-F9FB02118487}" type="slidenum">
              <a:rPr lang="zh-CN" altLang="en-US"/>
            </a:fld>
            <a:endParaRPr lang="en-US" altLang="zh-CN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Ø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50000"/>
        <a:buFont typeface="Wingdings" panose="05000000000000000000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7.xml"/><Relationship Id="rId1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8.xml"/><Relationship Id="rId1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tags" Target="../tags/tag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1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9.jpeg"/><Relationship Id="rId1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1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8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7.jpeg"/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11.jpeg"/><Relationship Id="rId1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jpeg"/><Relationship Id="rId1" Type="http://schemas.openxmlformats.org/officeDocument/2006/relationships/image" Target="../media/image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1" Type="http://schemas.openxmlformats.org/officeDocument/2006/relationships/image" Target="../media/image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4.xml"/><Relationship Id="rId1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7.xml"/><Relationship Id="rId2" Type="http://schemas.openxmlformats.org/officeDocument/2006/relationships/tags" Target="../tags/tag5.xml"/><Relationship Id="rId1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slide" Target="slide3.xml"/><Relationship Id="rId2" Type="http://schemas.openxmlformats.org/officeDocument/2006/relationships/tags" Target="../tags/tag6.xml"/><Relationship Id="rId1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1520" y="1557338"/>
            <a:ext cx="8784976" cy="1727200"/>
          </a:xfrm>
        </p:spPr>
        <p:txBody>
          <a:bodyPr anchorCtr="0"/>
          <a:lstStyle/>
          <a:p>
            <a:r>
              <a:rPr lang="en-US" altLang="zh-CN" sz="5400" b="1" dirty="0">
                <a:solidFill>
                  <a:schemeClr val="accent1"/>
                </a:solidFill>
                <a:ea typeface="黑体" panose="02010609060101010101" pitchFamily="49" charset="-122"/>
              </a:rPr>
              <a:t>2023</a:t>
            </a:r>
            <a:r>
              <a:rPr lang="zh-CN" altLang="zh-CN" sz="5400" b="1" dirty="0">
                <a:solidFill>
                  <a:schemeClr val="accent1"/>
                </a:solidFill>
                <a:ea typeface="黑体" panose="02010609060101010101" pitchFamily="49" charset="-122"/>
              </a:rPr>
              <a:t>年</a:t>
            </a:r>
            <a:r>
              <a:rPr lang="en-US" altLang="zh-CN" sz="5400" b="1" dirty="0">
                <a:solidFill>
                  <a:schemeClr val="accent1"/>
                </a:solidFill>
                <a:ea typeface="黑体" panose="02010609060101010101" pitchFamily="49" charset="-122"/>
              </a:rPr>
              <a:t>6</a:t>
            </a:r>
            <a:r>
              <a:rPr lang="zh-CN" altLang="zh-CN" sz="5400" b="1" dirty="0">
                <a:solidFill>
                  <a:schemeClr val="accent1"/>
                </a:solidFill>
                <a:ea typeface="黑体" panose="02010609060101010101" pitchFamily="49" charset="-122"/>
              </a:rPr>
              <a:t>月</a:t>
            </a:r>
            <a:r>
              <a:rPr lang="en-US" altLang="zh-CN" sz="5400" b="1" dirty="0">
                <a:solidFill>
                  <a:schemeClr val="accent1"/>
                </a:solidFill>
                <a:ea typeface="黑体" panose="02010609060101010101" pitchFamily="49" charset="-122"/>
              </a:rPr>
              <a:t>CET</a:t>
            </a:r>
            <a:r>
              <a:rPr lang="zh-CN" altLang="en-US" sz="5400" b="1" dirty="0">
                <a:solidFill>
                  <a:schemeClr val="accent1"/>
                </a:solidFill>
                <a:ea typeface="黑体" panose="02010609060101010101" pitchFamily="49" charset="-122"/>
              </a:rPr>
              <a:t>监考培训</a:t>
            </a:r>
            <a:endParaRPr lang="en-US" altLang="zh-CN" sz="5400" b="1" dirty="0">
              <a:solidFill>
                <a:schemeClr val="accent1"/>
              </a:solidFill>
              <a:ea typeface="黑体" panose="02010609060101010101" pitchFamily="49" charset="-122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1371600" y="4509120"/>
            <a:ext cx="6400800" cy="982663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江西师范大学教务处</a:t>
            </a:r>
            <a:endParaRPr lang="zh-CN" altLang="en-US" sz="2800" b="1" dirty="0">
              <a:solidFill>
                <a:srgbClr val="00206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  <a:p>
            <a:pPr marL="0" indent="0" algn="ctr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002060"/>
                </a:solidFill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2800" b="1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2023</a:t>
            </a:r>
            <a:r>
              <a:rPr lang="zh-CN" altLang="en-US" sz="2800" b="1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年</a:t>
            </a:r>
            <a:r>
              <a:rPr lang="en-US" altLang="zh-CN" sz="2800" b="1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6</a:t>
            </a:r>
            <a:r>
              <a:rPr lang="zh-CN" altLang="en-US" sz="2800" b="1" dirty="0">
                <a:solidFill>
                  <a:srgbClr val="002060"/>
                </a:solidFill>
                <a:effectLst/>
                <a:latin typeface="等线" panose="02010600030101010101" pitchFamily="2" charset="-122"/>
                <a:ea typeface="等线" panose="02010600030101010101" pitchFamily="2" charset="-122"/>
                <a:cs typeface="Times New Roman" panose="02020603050405020304" pitchFamily="18" charset="0"/>
              </a:rPr>
              <a:t>月</a:t>
            </a:r>
            <a:endParaRPr lang="zh-CN" altLang="en-US" sz="2800" b="1" dirty="0">
              <a:solidFill>
                <a:srgbClr val="002060"/>
              </a:solidFill>
              <a:effectLst/>
              <a:latin typeface="等线" panose="02010600030101010101" pitchFamily="2" charset="-122"/>
              <a:ea typeface="等线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18540" y="652145"/>
            <a:ext cx="7107555" cy="721550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71755" tIns="36195" rIns="71755" bIns="36195" rtlCol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42900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en-US" altLang="zh-CN" sz="2800" b="1" spc="0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2800" b="1" spc="0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不遗失考试材料</a:t>
            </a:r>
            <a:endParaRPr lang="zh-CN" altLang="en-US" sz="2800" b="1" spc="0" dirty="0">
              <a:solidFill>
                <a:schemeClr val="accent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lvl="0" indent="0" algn="l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683895" lvl="0" indent="0" algn="l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两位监考老师一起领卷，确保考试材料不能丢。（一包试卷、两包答题卡，每包30份）</a:t>
            </a: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683895" lvl="0" indent="0" algn="l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683895" lvl="0" font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发卷前：在监控摄像头下清点无误再下发，如有情况及时向考务办反馈并做好记录，注意检查答题卡袋内是否有“不干胶封条”。</a:t>
            </a: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683895" lvl="0" indent="0" algn="l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683895" lvl="0" indent="0" algn="l" eaLnBrk="1" fontAlgn="ctr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收卷前：务必关好门，一名监考员维持秩序，另一名监考员将试卷、答题卡清点无误后再放行，流动监考员到考场复核后再现场封袋（三人骑缝签字），两位监考老师一起将考试材料交考务办。</a:t>
            </a: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8615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dirty="0">
              <a:solidFill>
                <a:srgbClr val="FFC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77875" y="620395"/>
            <a:ext cx="7107555" cy="496570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71755" tIns="36195" rIns="71755" bIns="36195" rtlCol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42900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en-US" altLang="zh-CN" sz="2800" b="1" spc="0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en-US" sz="2800" b="1" spc="0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严禁使用手机 </a:t>
            </a:r>
            <a:endParaRPr lang="zh-CN" altLang="en-US" sz="2800" b="1" spc="0" dirty="0">
              <a:solidFill>
                <a:schemeClr val="accent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spc="0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683895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对考生：</a:t>
            </a: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683895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告知考生“禁止携带手机及其它无线通讯设备进入考试楼栋”，特别提醒：“出现手机即违纪，使用手机即作弊” 。</a:t>
            </a: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683895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683895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监考教师：</a:t>
            </a: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683895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不得携带手机，因特殊原因已携带手机的老师，领卷时配合保安进行安检、手机密封后交考务组保管，不可带入考场。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66" name="Group 170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1907704" y="1774826"/>
          <a:ext cx="5126462" cy="3893823"/>
        </p:xfrm>
        <a:graphic>
          <a:graphicData uri="http://schemas.openxmlformats.org/drawingml/2006/table">
            <a:tbl>
              <a:tblPr/>
              <a:tblGrid>
                <a:gridCol w="1296144"/>
                <a:gridCol w="1359421"/>
                <a:gridCol w="1617758"/>
                <a:gridCol w="853139"/>
              </a:tblGrid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题型</a:t>
                      </a:r>
                      <a:endParaRPr kumimoji="0" lang="zh-CN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测试内容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Calibri" panose="020F0502020204030204" charset="0"/>
                          <a:ea typeface="黑体" panose="02010609060101010101" pitchFamily="49" charset="-122"/>
                          <a:cs typeface="Times New Roman" panose="02020603050405020304" pitchFamily="18" charset="0"/>
                        </a:rPr>
                        <a:t>时长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黑体" panose="02010609060101010101" pitchFamily="49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写作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写作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分钟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290513"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听力部分</a:t>
                      </a:r>
                      <a:endParaRPr kumimoji="0" lang="zh-CN" altLang="en-US" sz="1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听力对话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短对话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四级：大约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分钟</a:t>
                      </a: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endParaRPr kumimoji="0" lang="en-US" altLang="zh-CN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anose="02020603050405020304" pitchFamily="18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六级：大约</a:t>
                      </a: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分钟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35280"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长对话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vMerge="1">
                  <a:tcPr/>
                </a:tc>
              </a:tr>
              <a:tr h="334963">
                <a:tc vMerge="1"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听力短文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短文理解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vMerge="1">
                  <a:tcPr/>
                </a:tc>
              </a:tr>
              <a:tr h="805815">
                <a:tc vMerge="1">
                  <a:tcPr/>
                </a:tc>
                <a:tc v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短文听写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vMerge="1">
                  <a:tcPr/>
                </a:tc>
              </a:tr>
              <a:tr h="334963"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阅读理解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词汇理解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40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分钟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  <a:tr h="387350">
                <a:tc vMerge="1"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长篇阅读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/>
                </a:tc>
                <a:tc vMerge="1">
                  <a:tcPr/>
                </a:tc>
              </a:tr>
              <a:tr h="334963">
                <a:tc vMerge="1"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仔细阅读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/>
                </a:tc>
                <a:tc vMerge="1">
                  <a:tcPr/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翻译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汉译英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  <a:tc hMerge="1"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8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anose="05000000000000000000" pitchFamily="2" charset="2"/>
                        <a:buNone/>
                      </a:pPr>
                      <a:r>
                        <a:rPr kumimoji="0" lang="en-US" altLang="zh-CN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30</a:t>
                      </a: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anose="02020603050405020304" pitchFamily="18" charset="0"/>
                          <a:ea typeface="宋体" panose="02010600030101010101" pitchFamily="2" charset="-122"/>
                          <a:cs typeface="Times New Roman" panose="02020603050405020304" pitchFamily="18" charset="0"/>
                        </a:rPr>
                        <a:t>分钟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Calibri" panose="020F0502020204030204" charset="0"/>
                        <a:ea typeface="宋体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/>
                    </a:solidFill>
                  </a:tcPr>
                </a:tc>
              </a:tr>
            </a:tbl>
          </a:graphicData>
        </a:graphic>
      </p:graphicFrame>
      <p:sp>
        <p:nvSpPr>
          <p:cNvPr id="4165" name="TextBox 4"/>
          <p:cNvSpPr txBox="1">
            <a:spLocks noChangeArrowheads="1"/>
          </p:cNvSpPr>
          <p:nvPr/>
        </p:nvSpPr>
        <p:spPr bwMode="auto">
          <a:xfrm>
            <a:off x="827088" y="6040438"/>
            <a:ext cx="7705725" cy="3667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选择题均为单选题，错选、不选或多选将不得分</a:t>
            </a:r>
            <a:endParaRPr lang="zh-CN" altLang="en-US" b="1" dirty="0">
              <a:solidFill>
                <a:srgbClr val="002060"/>
              </a:solidFill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166" name="等腰三角形 18"/>
          <p:cNvSpPr>
            <a:spLocks noChangeArrowheads="1"/>
          </p:cNvSpPr>
          <p:nvPr/>
        </p:nvSpPr>
        <p:spPr bwMode="auto">
          <a:xfrm>
            <a:off x="417513" y="5902325"/>
            <a:ext cx="423862" cy="576263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000" b="1" dirty="0">
                <a:solidFill>
                  <a:srgbClr val="C00000"/>
                </a:solidFill>
                <a:latin typeface="方正小标宋_GBK" pitchFamily="65" charset="-122"/>
                <a:ea typeface="方正小标宋_GBK" pitchFamily="65" charset="-122"/>
              </a:rPr>
              <a:t>!</a:t>
            </a:r>
            <a:endParaRPr lang="zh-CN" altLang="en-US" sz="2000" b="1" dirty="0">
              <a:solidFill>
                <a:srgbClr val="C00000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3203848" y="3212976"/>
            <a:ext cx="0" cy="5760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/>
          <p:cNvCxnSpPr/>
          <p:nvPr/>
        </p:nvCxnSpPr>
        <p:spPr>
          <a:xfrm>
            <a:off x="3203848" y="2996952"/>
            <a:ext cx="0" cy="21602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/>
        </p:nvCxnSpPr>
        <p:spPr>
          <a:xfrm>
            <a:off x="1914590" y="3794750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1914590" y="4869160"/>
            <a:ext cx="1296144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11188" y="673100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二、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题型时长说明</a:t>
            </a:r>
            <a:endParaRPr lang="en-US" altLang="zh-CN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099" name="矩形 4"/>
          <p:cNvSpPr>
            <a:spLocks noChangeArrowheads="1"/>
          </p:cNvSpPr>
          <p:nvPr/>
        </p:nvSpPr>
        <p:spPr bwMode="auto">
          <a:xfrm>
            <a:off x="666750" y="1179513"/>
            <a:ext cx="1651414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题型结构</a:t>
            </a:r>
            <a:endParaRPr lang="zh-CN" altLang="en-US" sz="24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4"/>
          <p:cNvSpPr>
            <a:spLocks noChangeArrowheads="1"/>
          </p:cNvSpPr>
          <p:nvPr/>
        </p:nvSpPr>
        <p:spPr bwMode="auto">
          <a:xfrm>
            <a:off x="684213" y="1484313"/>
            <a:ext cx="1341437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试题册</a:t>
            </a:r>
            <a:endParaRPr lang="zh-CN" altLang="en-US" sz="24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6148" name="图片 5" descr="试题册正面_201312.jpg"/>
          <p:cNvPicPr>
            <a:picLocks noChangeAspect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411760" y="1043651"/>
            <a:ext cx="4464496" cy="55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539750" y="2060575"/>
            <a:ext cx="1944018" cy="15696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所有题目均在试题册上，不准在试题册上作答。</a:t>
            </a:r>
            <a:endParaRPr lang="zh-CN" altLang="en-US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150" name="矩形 8"/>
          <p:cNvSpPr>
            <a:spLocks noChangeArrowheads="1"/>
          </p:cNvSpPr>
          <p:nvPr/>
        </p:nvSpPr>
        <p:spPr bwMode="auto">
          <a:xfrm rot="-1266986">
            <a:off x="5033963" y="2601913"/>
            <a:ext cx="1082675" cy="43021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  面</a:t>
            </a:r>
            <a:endParaRPr lang="zh-CN" altLang="en-US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151" name="线形标注 1 10"/>
          <p:cNvSpPr/>
          <p:nvPr/>
        </p:nvSpPr>
        <p:spPr bwMode="auto">
          <a:xfrm>
            <a:off x="2843213" y="3500438"/>
            <a:ext cx="3529012" cy="2952750"/>
          </a:xfrm>
          <a:prstGeom prst="borderCallout1">
            <a:avLst>
              <a:gd name="adj1" fmla="val 18750"/>
              <a:gd name="adj2" fmla="val -8333"/>
              <a:gd name="adj3" fmla="val 62944"/>
              <a:gd name="adj4" fmla="val -43514"/>
            </a:avLst>
          </a:prstGeom>
          <a:noFill/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6152" name="线形标注 2 18"/>
          <p:cNvSpPr/>
          <p:nvPr/>
        </p:nvSpPr>
        <p:spPr bwMode="auto">
          <a:xfrm>
            <a:off x="2760663" y="3500438"/>
            <a:ext cx="3600450" cy="2952750"/>
          </a:xfrm>
          <a:prstGeom prst="borderCallout2">
            <a:avLst>
              <a:gd name="adj1" fmla="val 36491"/>
              <a:gd name="adj2" fmla="val 130116"/>
              <a:gd name="adj3" fmla="val 23560"/>
              <a:gd name="adj4" fmla="val 108907"/>
              <a:gd name="adj5" fmla="val 30333"/>
              <a:gd name="adj6" fmla="val 99315"/>
            </a:avLst>
          </a:prstGeom>
          <a:noFill/>
          <a:ln w="53975">
            <a:solidFill>
              <a:srgbClr val="00206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6153" name="TextBox 15"/>
          <p:cNvSpPr txBox="1">
            <a:spLocks noChangeArrowheads="1"/>
          </p:cNvSpPr>
          <p:nvPr/>
        </p:nvSpPr>
        <p:spPr bwMode="auto">
          <a:xfrm>
            <a:off x="6804025" y="4581525"/>
            <a:ext cx="2052638" cy="1938992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提醒考生在填写（涂）个人信息并粘贴条形码前须仔细阅读</a:t>
            </a:r>
            <a:r>
              <a:rPr lang="en-US" altLang="zh-CN" sz="20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《</a:t>
            </a:r>
            <a:r>
              <a:rPr lang="zh-CN" altLang="en-US" sz="20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敬告考生</a:t>
            </a:r>
            <a:r>
              <a:rPr lang="en-US" altLang="zh-CN" sz="20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》,</a:t>
            </a:r>
            <a:r>
              <a:rPr lang="zh-CN" altLang="en-US" sz="20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并按要求完成相关内容</a:t>
            </a:r>
            <a:r>
              <a:rPr lang="zh-CN" altLang="en-US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6154" name="等腰三角形 18"/>
          <p:cNvSpPr>
            <a:spLocks noChangeArrowheads="1"/>
          </p:cNvSpPr>
          <p:nvPr/>
        </p:nvSpPr>
        <p:spPr bwMode="auto">
          <a:xfrm>
            <a:off x="179388" y="2060575"/>
            <a:ext cx="423862" cy="576263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000" b="1">
                <a:solidFill>
                  <a:srgbClr val="C00000"/>
                </a:solidFill>
                <a:latin typeface="方正小标宋_GBK" pitchFamily="65" charset="-122"/>
                <a:ea typeface="方正小标宋_GBK" pitchFamily="65" charset="-122"/>
              </a:rPr>
              <a:t>!</a:t>
            </a:r>
            <a:endParaRPr lang="zh-CN" altLang="en-US" sz="2000" b="1">
              <a:solidFill>
                <a:srgbClr val="C00000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02697" y="304986"/>
            <a:ext cx="5769528" cy="66210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三、考试材料说明（以</a:t>
            </a:r>
            <a:r>
              <a:rPr lang="en-US" altLang="zh-CN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CET4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为例）</a:t>
            </a:r>
            <a:endParaRPr lang="en-US" altLang="zh-CN" sz="2800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animBg="1"/>
      <p:bldP spid="6152" grpId="0" animBg="1"/>
      <p:bldP spid="615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8194" name="矩形 3"/>
          <p:cNvSpPr>
            <a:spLocks noChangeArrowheads="1"/>
          </p:cNvSpPr>
          <p:nvPr/>
        </p:nvSpPr>
        <p:spPr bwMode="auto">
          <a:xfrm>
            <a:off x="250825" y="765175"/>
            <a:ext cx="134302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试题册</a:t>
            </a:r>
            <a:endParaRPr lang="zh-CN" altLang="en-US" sz="24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8195" name="直接连接符 17"/>
          <p:cNvCxnSpPr>
            <a:cxnSpLocks noChangeShapeType="1"/>
          </p:cNvCxnSpPr>
          <p:nvPr/>
        </p:nvCxnSpPr>
        <p:spPr bwMode="auto">
          <a:xfrm>
            <a:off x="3059113" y="1484313"/>
            <a:ext cx="2808287" cy="0"/>
          </a:xfrm>
          <a:prstGeom prst="line">
            <a:avLst/>
          </a:prstGeom>
          <a:noFill/>
          <a:ln w="9525" algn="ctr">
            <a:noFill/>
            <a:round/>
          </a:ln>
        </p:spPr>
      </p:cxnSp>
      <p:cxnSp>
        <p:nvCxnSpPr>
          <p:cNvPr id="8196" name="直接连接符 19"/>
          <p:cNvCxnSpPr>
            <a:cxnSpLocks noChangeShapeType="1"/>
          </p:cNvCxnSpPr>
          <p:nvPr/>
        </p:nvCxnSpPr>
        <p:spPr bwMode="auto">
          <a:xfrm>
            <a:off x="3132138" y="1844675"/>
            <a:ext cx="2735262" cy="0"/>
          </a:xfrm>
          <a:prstGeom prst="line">
            <a:avLst/>
          </a:prstGeom>
          <a:noFill/>
          <a:ln w="9525" algn="ctr">
            <a:noFill/>
            <a:round/>
          </a:ln>
        </p:spPr>
      </p:cxnSp>
      <p:cxnSp>
        <p:nvCxnSpPr>
          <p:cNvPr id="8197" name="直接连接符 21"/>
          <p:cNvCxnSpPr>
            <a:cxnSpLocks noChangeShapeType="1"/>
          </p:cNvCxnSpPr>
          <p:nvPr/>
        </p:nvCxnSpPr>
        <p:spPr bwMode="auto">
          <a:xfrm>
            <a:off x="3059113" y="2133600"/>
            <a:ext cx="1657350" cy="0"/>
          </a:xfrm>
          <a:prstGeom prst="line">
            <a:avLst/>
          </a:prstGeom>
          <a:noFill/>
          <a:ln w="9525" algn="ctr">
            <a:noFill/>
            <a:round/>
          </a:ln>
        </p:spPr>
      </p:cxnSp>
      <p:pic>
        <p:nvPicPr>
          <p:cNvPr id="7176" name="图片 7" descr="试题册背面_201312_培训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908050"/>
            <a:ext cx="4883150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矩形 6"/>
          <p:cNvSpPr>
            <a:spLocks noChangeArrowheads="1"/>
          </p:cNvSpPr>
          <p:nvPr/>
        </p:nvSpPr>
        <p:spPr bwMode="auto">
          <a:xfrm rot="-710631">
            <a:off x="5037138" y="2671763"/>
            <a:ext cx="1082675" cy="43021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背  面</a:t>
            </a:r>
            <a:endParaRPr lang="zh-CN" altLang="en-US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178" name="线形标注 2 14"/>
          <p:cNvSpPr/>
          <p:nvPr/>
        </p:nvSpPr>
        <p:spPr bwMode="auto">
          <a:xfrm>
            <a:off x="1692275" y="1123950"/>
            <a:ext cx="5040313" cy="2809875"/>
          </a:xfrm>
          <a:prstGeom prst="borderCallout2">
            <a:avLst>
              <a:gd name="adj1" fmla="val 18750"/>
              <a:gd name="adj2" fmla="val -1278"/>
              <a:gd name="adj3" fmla="val 18750"/>
              <a:gd name="adj4" fmla="val -16667"/>
              <a:gd name="adj5" fmla="val 34898"/>
              <a:gd name="adj6" fmla="val -16843"/>
            </a:avLst>
          </a:prstGeom>
          <a:noFill/>
          <a:ln w="53975">
            <a:solidFill>
              <a:srgbClr val="00206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7179" name="TextBox 15"/>
          <p:cNvSpPr txBox="1">
            <a:spLocks noChangeArrowheads="1"/>
          </p:cNvSpPr>
          <p:nvPr/>
        </p:nvSpPr>
        <p:spPr bwMode="auto">
          <a:xfrm>
            <a:off x="0" y="2132013"/>
            <a:ext cx="161925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作文题目区域</a:t>
            </a:r>
            <a:endParaRPr lang="zh-CN" alt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7180" name="直接连接符 25"/>
          <p:cNvCxnSpPr>
            <a:cxnSpLocks noChangeShapeType="1"/>
          </p:cNvCxnSpPr>
          <p:nvPr/>
        </p:nvCxnSpPr>
        <p:spPr bwMode="auto">
          <a:xfrm>
            <a:off x="2484438" y="1508125"/>
            <a:ext cx="3095625" cy="0"/>
          </a:xfrm>
          <a:prstGeom prst="line">
            <a:avLst/>
          </a:prstGeom>
          <a:noFill/>
          <a:ln w="38100" algn="ctr">
            <a:solidFill>
              <a:srgbClr val="002060"/>
            </a:solidFill>
            <a:round/>
          </a:ln>
        </p:spPr>
      </p:cxnSp>
      <p:cxnSp>
        <p:nvCxnSpPr>
          <p:cNvPr id="7181" name="直接箭头连接符 33"/>
          <p:cNvCxnSpPr>
            <a:cxnSpLocks noChangeShapeType="1"/>
          </p:cNvCxnSpPr>
          <p:nvPr/>
        </p:nvCxnSpPr>
        <p:spPr bwMode="auto">
          <a:xfrm>
            <a:off x="4068763" y="1484313"/>
            <a:ext cx="0" cy="287337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tailEnd type="arrow" w="med" len="med"/>
          </a:ln>
        </p:spPr>
      </p:cxnSp>
      <p:sp>
        <p:nvSpPr>
          <p:cNvPr id="7182" name="TextBox 15"/>
          <p:cNvSpPr txBox="1">
            <a:spLocks noChangeArrowheads="1"/>
          </p:cNvSpPr>
          <p:nvPr/>
        </p:nvSpPr>
        <p:spPr bwMode="auto">
          <a:xfrm>
            <a:off x="2135188" y="1771650"/>
            <a:ext cx="4249737" cy="554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500" b="1" u="sng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提示考生作文作答时间为半小时，之后将立即进行听力考试</a:t>
            </a:r>
            <a:endParaRPr lang="zh-CN" altLang="en-US" sz="1500" b="1" u="sng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183" name="线形标注 2 16"/>
          <p:cNvSpPr/>
          <p:nvPr/>
        </p:nvSpPr>
        <p:spPr bwMode="auto">
          <a:xfrm>
            <a:off x="1692275" y="4292600"/>
            <a:ext cx="3455988" cy="2017713"/>
          </a:xfrm>
          <a:prstGeom prst="borderCallout2">
            <a:avLst>
              <a:gd name="adj1" fmla="val 18750"/>
              <a:gd name="adj2" fmla="val -1278"/>
              <a:gd name="adj3" fmla="val 18750"/>
              <a:gd name="adj4" fmla="val -16667"/>
              <a:gd name="adj5" fmla="val 37315"/>
              <a:gd name="adj6" fmla="val -25602"/>
            </a:avLst>
          </a:prstGeom>
          <a:noFill/>
          <a:ln w="53975">
            <a:solidFill>
              <a:srgbClr val="00206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7184" name="TextBox 17"/>
          <p:cNvSpPr txBox="1">
            <a:spLocks noChangeArrowheads="1"/>
          </p:cNvSpPr>
          <p:nvPr/>
        </p:nvSpPr>
        <p:spPr bwMode="auto">
          <a:xfrm>
            <a:off x="0" y="5086350"/>
            <a:ext cx="1655763" cy="338554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涂个人信息填区</a:t>
            </a:r>
            <a:endParaRPr lang="zh-CN" altLang="en-US" sz="16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7185" name="线形标注 2 18"/>
          <p:cNvSpPr/>
          <p:nvPr/>
        </p:nvSpPr>
        <p:spPr bwMode="auto">
          <a:xfrm>
            <a:off x="5327650" y="4365625"/>
            <a:ext cx="973138" cy="1871663"/>
          </a:xfrm>
          <a:prstGeom prst="borderCallout2">
            <a:avLst>
              <a:gd name="adj1" fmla="val 64926"/>
              <a:gd name="adj2" fmla="val 188495"/>
              <a:gd name="adj3" fmla="val 23560"/>
              <a:gd name="adj4" fmla="val 108907"/>
              <a:gd name="adj5" fmla="val 29125"/>
              <a:gd name="adj6" fmla="val 98213"/>
            </a:avLst>
          </a:prstGeom>
          <a:noFill/>
          <a:ln w="53975">
            <a:solidFill>
              <a:srgbClr val="00206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7186" name="TextBox 19"/>
          <p:cNvSpPr txBox="1">
            <a:spLocks noChangeArrowheads="1"/>
          </p:cNvSpPr>
          <p:nvPr/>
        </p:nvSpPr>
        <p:spPr bwMode="auto">
          <a:xfrm>
            <a:off x="6732588" y="5589588"/>
            <a:ext cx="1728787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条形码粘贴条</a:t>
            </a:r>
            <a:endParaRPr lang="zh-CN" altLang="en-US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7187" name="直接箭头连接符 46"/>
          <p:cNvCxnSpPr>
            <a:cxnSpLocks noChangeShapeType="1"/>
          </p:cNvCxnSpPr>
          <p:nvPr/>
        </p:nvCxnSpPr>
        <p:spPr bwMode="auto">
          <a:xfrm>
            <a:off x="7956550" y="2347913"/>
            <a:ext cx="0" cy="288925"/>
          </a:xfrm>
          <a:prstGeom prst="straightConnector1">
            <a:avLst/>
          </a:prstGeom>
          <a:noFill/>
          <a:ln w="38100" algn="ctr">
            <a:solidFill>
              <a:srgbClr val="FF0000"/>
            </a:solidFill>
            <a:round/>
            <a:tailEnd type="arrow" w="med" len="med"/>
          </a:ln>
        </p:spPr>
      </p:cxnSp>
      <p:sp>
        <p:nvSpPr>
          <p:cNvPr id="7188" name="TextBox 15"/>
          <p:cNvSpPr txBox="1">
            <a:spLocks noChangeArrowheads="1"/>
          </p:cNvSpPr>
          <p:nvPr/>
        </p:nvSpPr>
        <p:spPr bwMode="auto">
          <a:xfrm>
            <a:off x="7021513" y="2636838"/>
            <a:ext cx="1871662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 u="sng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条形码粘贴条样式</a:t>
            </a:r>
            <a:endParaRPr lang="zh-CN" altLang="en-US" sz="1600" b="1" u="sng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7175" name="Picture 12" descr="C:\Users\Administrator\AppData\Roaming\Tencent\Users\58445695\QQ\WinTemp\RichOle\}VEQPR1E8W6996{3O4U3V{X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1268413"/>
            <a:ext cx="2089150" cy="1065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7" grpId="0" animBg="1"/>
      <p:bldP spid="7178" grpId="0" animBg="1"/>
      <p:bldP spid="7179" grpId="0" animBg="1"/>
      <p:bldP spid="7182" grpId="0"/>
      <p:bldP spid="7183" grpId="0" animBg="1"/>
      <p:bldP spid="7184" grpId="0" animBg="1"/>
      <p:bldP spid="7185" grpId="0" animBg="1"/>
      <p:bldP spid="7186" grpId="0" animBg="1"/>
      <p:bldP spid="718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9218" name="矩形 3"/>
          <p:cNvSpPr>
            <a:spLocks noChangeArrowheads="1"/>
          </p:cNvSpPr>
          <p:nvPr/>
        </p:nvSpPr>
        <p:spPr bwMode="auto">
          <a:xfrm>
            <a:off x="250825" y="765175"/>
            <a:ext cx="14986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答题卡</a:t>
            </a:r>
            <a:r>
              <a:rPr lang="en-US" altLang="zh-CN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24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219" name="TextBox 4"/>
          <p:cNvSpPr txBox="1">
            <a:spLocks noChangeArrowheads="1"/>
          </p:cNvSpPr>
          <p:nvPr/>
        </p:nvSpPr>
        <p:spPr bwMode="auto">
          <a:xfrm>
            <a:off x="611188" y="1412875"/>
            <a:ext cx="1800225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作文题与听力题在答题卡</a:t>
            </a:r>
            <a:r>
              <a:rPr lang="en-US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上作答</a:t>
            </a:r>
            <a:r>
              <a:rPr lang="zh-CN" altLang="en-US" sz="2400" b="1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400" b="1" dirty="0">
              <a:solidFill>
                <a:srgbClr val="FFC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9220" name="图片 5" descr="2013L089-大学英语4级卡1_页面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76250"/>
            <a:ext cx="43338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线形标注 2 14"/>
          <p:cNvSpPr/>
          <p:nvPr/>
        </p:nvSpPr>
        <p:spPr bwMode="auto">
          <a:xfrm>
            <a:off x="3708400" y="1484313"/>
            <a:ext cx="1223963" cy="649287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98389"/>
              <a:gd name="adj6" fmla="val 280889"/>
            </a:avLst>
          </a:prstGeom>
          <a:noFill/>
          <a:ln w="53975">
            <a:solidFill>
              <a:srgbClr val="00206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9222" name="TextBox 15"/>
          <p:cNvSpPr txBox="1">
            <a:spLocks noChangeArrowheads="1"/>
          </p:cNvSpPr>
          <p:nvPr/>
        </p:nvSpPr>
        <p:spPr bwMode="auto">
          <a:xfrm>
            <a:off x="7164388" y="2133600"/>
            <a:ext cx="1619250" cy="369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条形码粘贴区</a:t>
            </a:r>
            <a:endParaRPr lang="zh-CN" altLang="en-US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223" name="矩形 8"/>
          <p:cNvSpPr>
            <a:spLocks noChangeArrowheads="1"/>
          </p:cNvSpPr>
          <p:nvPr/>
        </p:nvSpPr>
        <p:spPr bwMode="auto">
          <a:xfrm rot="-1266986">
            <a:off x="4181475" y="3752850"/>
            <a:ext cx="1081088" cy="431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  面</a:t>
            </a:r>
            <a:endParaRPr lang="zh-CN" altLang="en-US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224" name="线形标注 2 14"/>
          <p:cNvSpPr/>
          <p:nvPr/>
        </p:nvSpPr>
        <p:spPr bwMode="auto">
          <a:xfrm>
            <a:off x="2700338" y="2565400"/>
            <a:ext cx="4103687" cy="3384550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67407"/>
              <a:gd name="adj6" fmla="val 136528"/>
            </a:avLst>
          </a:prstGeom>
          <a:noFill/>
          <a:ln w="53975">
            <a:solidFill>
              <a:srgbClr val="00206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9225" name="TextBox 15"/>
          <p:cNvSpPr txBox="1">
            <a:spLocks noChangeArrowheads="1"/>
          </p:cNvSpPr>
          <p:nvPr/>
        </p:nvSpPr>
        <p:spPr bwMode="auto">
          <a:xfrm>
            <a:off x="7380288" y="4868863"/>
            <a:ext cx="161925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作文作答区域</a:t>
            </a:r>
            <a:endParaRPr lang="zh-CN" altLang="en-US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227" name="矩形 15"/>
          <p:cNvSpPr>
            <a:spLocks noChangeArrowheads="1"/>
          </p:cNvSpPr>
          <p:nvPr/>
        </p:nvSpPr>
        <p:spPr bwMode="auto">
          <a:xfrm>
            <a:off x="323850" y="4005263"/>
            <a:ext cx="1871663" cy="1069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>
                <a:latin typeface="华文中宋" panose="02010600040101010101" pitchFamily="2" charset="-122"/>
                <a:ea typeface="华文中宋" panose="02010600040101010101" pitchFamily="2" charset="-122"/>
              </a:rPr>
              <a:t>再次提示考生作文作答时间为半小时，之后立即进行听力考试。</a:t>
            </a:r>
            <a:endParaRPr lang="zh-CN" altLang="en-US" sz="1600" b="1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9228" name="等腰三角形 18"/>
          <p:cNvSpPr>
            <a:spLocks noChangeArrowheads="1"/>
          </p:cNvSpPr>
          <p:nvPr/>
        </p:nvSpPr>
        <p:spPr bwMode="auto">
          <a:xfrm>
            <a:off x="179388" y="1412875"/>
            <a:ext cx="423862" cy="576263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000" b="1">
                <a:solidFill>
                  <a:srgbClr val="C00000"/>
                </a:solidFill>
                <a:latin typeface="方正小标宋_GBK" pitchFamily="65" charset="-122"/>
                <a:ea typeface="方正小标宋_GBK" pitchFamily="65" charset="-122"/>
              </a:rPr>
              <a:t>!</a:t>
            </a:r>
            <a:endParaRPr lang="zh-CN" altLang="en-US" sz="2000" b="1">
              <a:solidFill>
                <a:srgbClr val="C00000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3779838" y="3213100"/>
            <a:ext cx="1728787" cy="5191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r>
              <a:rPr lang="en-US" altLang="zh-CN" sz="2800" b="1">
                <a:solidFill>
                  <a:srgbClr val="FF99CC"/>
                </a:solidFill>
              </a:rPr>
              <a:t>Writing</a:t>
            </a:r>
            <a:endParaRPr lang="zh-CN" altLang="en-US" sz="2800" b="1">
              <a:solidFill>
                <a:srgbClr val="FF99CC"/>
              </a:solidFill>
            </a:endParaRPr>
          </a:p>
        </p:txBody>
      </p:sp>
      <p:sp>
        <p:nvSpPr>
          <p:cNvPr id="9235" name="Text Box 19"/>
          <p:cNvSpPr txBox="1">
            <a:spLocks noChangeArrowheads="1"/>
          </p:cNvSpPr>
          <p:nvPr/>
        </p:nvSpPr>
        <p:spPr bwMode="auto">
          <a:xfrm>
            <a:off x="0" y="5357813"/>
            <a:ext cx="2473325" cy="915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新增“</a:t>
            </a:r>
            <a:r>
              <a:rPr lang="en-US" altLang="zh-CN" b="1"/>
              <a:t>Writing”</a:t>
            </a:r>
            <a:r>
              <a:rPr lang="zh-CN" altLang="en-US" b="1"/>
              <a:t>的底纹，以防考生将作文题和翻译题答反。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animBg="1"/>
      <p:bldP spid="9222" grpId="0" animBg="1"/>
      <p:bldP spid="9223" grpId="0" animBg="1"/>
      <p:bldP spid="9224" grpId="0" animBg="1"/>
      <p:bldP spid="9225" grpId="0" animBg="1"/>
      <p:bldP spid="92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10242" name="矩形 3"/>
          <p:cNvSpPr>
            <a:spLocks noChangeArrowheads="1"/>
          </p:cNvSpPr>
          <p:nvPr/>
        </p:nvSpPr>
        <p:spPr bwMode="auto">
          <a:xfrm>
            <a:off x="468313" y="765175"/>
            <a:ext cx="14970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答题卡</a:t>
            </a:r>
            <a:r>
              <a:rPr lang="en-US" altLang="zh-CN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zh-CN" altLang="en-US" sz="24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836613"/>
            <a:ext cx="4113212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矩形 6"/>
          <p:cNvSpPr>
            <a:spLocks noChangeArrowheads="1"/>
          </p:cNvSpPr>
          <p:nvPr/>
        </p:nvSpPr>
        <p:spPr bwMode="auto">
          <a:xfrm rot="-1266986">
            <a:off x="4181475" y="2601913"/>
            <a:ext cx="1081088" cy="43021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背面</a:t>
            </a:r>
            <a:endParaRPr lang="zh-CN" altLang="en-US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245" name="线形标注 2 14"/>
          <p:cNvSpPr/>
          <p:nvPr/>
        </p:nvSpPr>
        <p:spPr bwMode="auto">
          <a:xfrm>
            <a:off x="2700338" y="1196975"/>
            <a:ext cx="4103687" cy="2447925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67407"/>
              <a:gd name="adj6" fmla="val 136528"/>
            </a:avLst>
          </a:prstGeom>
          <a:noFill/>
          <a:ln w="53975">
            <a:solidFill>
              <a:srgbClr val="00206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0246" name="TextBox 15"/>
          <p:cNvSpPr txBox="1">
            <a:spLocks noChangeArrowheads="1"/>
          </p:cNvSpPr>
          <p:nvPr/>
        </p:nvSpPr>
        <p:spPr bwMode="auto">
          <a:xfrm>
            <a:off x="7308850" y="2852738"/>
            <a:ext cx="1619250" cy="369887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作文作答区域</a:t>
            </a:r>
            <a:endParaRPr lang="zh-CN" altLang="en-US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0247" name="线形标注 2 14"/>
          <p:cNvSpPr/>
          <p:nvPr/>
        </p:nvSpPr>
        <p:spPr bwMode="auto">
          <a:xfrm>
            <a:off x="2700338" y="4005263"/>
            <a:ext cx="4103687" cy="2376487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67407"/>
              <a:gd name="adj6" fmla="val 136528"/>
            </a:avLst>
          </a:prstGeom>
          <a:noFill/>
          <a:ln w="53975">
            <a:solidFill>
              <a:srgbClr val="00206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0248" name="TextBox 15"/>
          <p:cNvSpPr txBox="1">
            <a:spLocks noChangeArrowheads="1"/>
          </p:cNvSpPr>
          <p:nvPr/>
        </p:nvSpPr>
        <p:spPr bwMode="auto">
          <a:xfrm>
            <a:off x="7235825" y="5661025"/>
            <a:ext cx="1619250" cy="369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听力作答区域</a:t>
            </a:r>
            <a:endParaRPr lang="zh-CN" altLang="en-US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10249" name="直接箭头连接符 12"/>
          <p:cNvCxnSpPr>
            <a:cxnSpLocks noChangeShapeType="1"/>
          </p:cNvCxnSpPr>
          <p:nvPr/>
        </p:nvCxnSpPr>
        <p:spPr bwMode="auto">
          <a:xfrm flipH="1" flipV="1">
            <a:off x="1619250" y="3284538"/>
            <a:ext cx="1223963" cy="504825"/>
          </a:xfrm>
          <a:prstGeom prst="straightConnector1">
            <a:avLst/>
          </a:prstGeom>
          <a:noFill/>
          <a:ln w="50800" algn="ctr">
            <a:solidFill>
              <a:srgbClr val="002060"/>
            </a:solidFill>
            <a:round/>
            <a:tailEnd type="arrow" w="med" len="med"/>
          </a:ln>
        </p:spPr>
      </p:cxnSp>
      <p:sp>
        <p:nvSpPr>
          <p:cNvPr id="10250" name="矩形 14"/>
          <p:cNvSpPr>
            <a:spLocks noChangeArrowheads="1"/>
          </p:cNvSpPr>
          <p:nvPr/>
        </p:nvSpPr>
        <p:spPr bwMode="auto">
          <a:xfrm>
            <a:off x="323850" y="2420938"/>
            <a:ext cx="1871663" cy="10699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提示考生听力录音播放完毕后，监考教师将立即回收答题卡</a:t>
            </a:r>
            <a:r>
              <a:rPr lang="en-US" altLang="zh-CN" sz="16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16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16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4" grpId="0" animBg="1"/>
      <p:bldP spid="10245" grpId="0" animBg="1"/>
      <p:bldP spid="10246" grpId="0" animBg="1"/>
      <p:bldP spid="10247" grpId="0" animBg="1"/>
      <p:bldP spid="10248" grpId="0" animBg="1"/>
      <p:bldP spid="102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11266" name="矩形 3"/>
          <p:cNvSpPr>
            <a:spLocks noChangeArrowheads="1"/>
          </p:cNvSpPr>
          <p:nvPr/>
        </p:nvSpPr>
        <p:spPr bwMode="auto">
          <a:xfrm>
            <a:off x="468313" y="765175"/>
            <a:ext cx="14970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答题卡</a:t>
            </a:r>
            <a:r>
              <a:rPr lang="en-US" altLang="zh-CN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24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1267" name="图片 11" descr="2013L090-大学英语4级卡2_页面_1_after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692150"/>
            <a:ext cx="3902075" cy="559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8" name="矩形 8"/>
          <p:cNvSpPr>
            <a:spLocks noChangeArrowheads="1"/>
          </p:cNvSpPr>
          <p:nvPr/>
        </p:nvSpPr>
        <p:spPr bwMode="auto">
          <a:xfrm rot="-1266986">
            <a:off x="4973638" y="3105150"/>
            <a:ext cx="1081087" cy="431800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正  面</a:t>
            </a:r>
            <a:endParaRPr lang="zh-CN" altLang="en-US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611188" y="1412875"/>
            <a:ext cx="1800225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阅读和翻译题目在答题卡</a:t>
            </a:r>
            <a:r>
              <a:rPr lang="en-US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上作答</a:t>
            </a:r>
            <a:r>
              <a:rPr lang="zh-CN" altLang="en-US" sz="2400" b="1" dirty="0">
                <a:solidFill>
                  <a:srgbClr val="FFC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en-US" sz="2400" b="1" dirty="0">
              <a:solidFill>
                <a:srgbClr val="FFC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1271" name="线形标注 2 14"/>
          <p:cNvSpPr/>
          <p:nvPr/>
        </p:nvSpPr>
        <p:spPr bwMode="auto">
          <a:xfrm>
            <a:off x="2627313" y="2420938"/>
            <a:ext cx="3600450" cy="3384550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67407"/>
              <a:gd name="adj6" fmla="val 136528"/>
            </a:avLst>
          </a:prstGeom>
          <a:noFill/>
          <a:ln w="53975">
            <a:solidFill>
              <a:srgbClr val="FF7C8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1272" name="TextBox 15"/>
          <p:cNvSpPr txBox="1">
            <a:spLocks noChangeArrowheads="1"/>
          </p:cNvSpPr>
          <p:nvPr/>
        </p:nvSpPr>
        <p:spPr bwMode="auto">
          <a:xfrm>
            <a:off x="6804025" y="4724400"/>
            <a:ext cx="1619250" cy="369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阅读作答区</a:t>
            </a:r>
            <a:endParaRPr lang="zh-CN" altLang="en-US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" name="等腰三角形 18"/>
          <p:cNvSpPr>
            <a:spLocks noChangeArrowheads="1"/>
          </p:cNvSpPr>
          <p:nvPr/>
        </p:nvSpPr>
        <p:spPr bwMode="auto">
          <a:xfrm>
            <a:off x="215900" y="1341438"/>
            <a:ext cx="423863" cy="574675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000" b="1">
                <a:solidFill>
                  <a:srgbClr val="C00000"/>
                </a:solidFill>
                <a:latin typeface="方正小标宋_GBK" pitchFamily="65" charset="-122"/>
                <a:ea typeface="方正小标宋_GBK" pitchFamily="65" charset="-122"/>
              </a:rPr>
              <a:t>!</a:t>
            </a:r>
            <a:endParaRPr lang="zh-CN" altLang="en-US" sz="2000" b="1">
              <a:solidFill>
                <a:srgbClr val="C00000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  <p:sp>
        <p:nvSpPr>
          <p:cNvPr id="10" name="矩形 14"/>
          <p:cNvSpPr>
            <a:spLocks noChangeArrowheads="1"/>
          </p:cNvSpPr>
          <p:nvPr/>
        </p:nvSpPr>
        <p:spPr bwMode="auto">
          <a:xfrm>
            <a:off x="323850" y="2924175"/>
            <a:ext cx="1871663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考生在得到监考员指令后，方可在答题卡</a:t>
            </a:r>
            <a:r>
              <a:rPr lang="en-US" altLang="zh-CN" sz="1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1600" b="1" dirty="0">
                <a:solidFill>
                  <a:schemeClr val="bg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上进行作答。</a:t>
            </a:r>
            <a:endParaRPr lang="zh-CN" altLang="en-US" sz="1600" b="1" dirty="0">
              <a:solidFill>
                <a:schemeClr val="bg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1" grpId="0" animBg="1"/>
      <p:bldP spid="11272" grpId="0" animBg="1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12290" name="矩形 3"/>
          <p:cNvSpPr>
            <a:spLocks noChangeArrowheads="1"/>
          </p:cNvSpPr>
          <p:nvPr/>
        </p:nvSpPr>
        <p:spPr bwMode="auto">
          <a:xfrm>
            <a:off x="468313" y="765175"/>
            <a:ext cx="1497012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答题卡</a:t>
            </a:r>
            <a:r>
              <a:rPr lang="en-US" altLang="zh-CN" sz="24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zh-CN" altLang="en-US" sz="24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476250"/>
            <a:ext cx="4171950" cy="584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矩形 6"/>
          <p:cNvSpPr>
            <a:spLocks noChangeArrowheads="1"/>
          </p:cNvSpPr>
          <p:nvPr/>
        </p:nvSpPr>
        <p:spPr bwMode="auto">
          <a:xfrm rot="-1266986">
            <a:off x="4037013" y="2601913"/>
            <a:ext cx="1081087" cy="430212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背面</a:t>
            </a:r>
            <a:endParaRPr lang="zh-CN" altLang="en-US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293" name="线形标注 2 14"/>
          <p:cNvSpPr/>
          <p:nvPr/>
        </p:nvSpPr>
        <p:spPr bwMode="auto">
          <a:xfrm>
            <a:off x="2411413" y="1125538"/>
            <a:ext cx="4392612" cy="4895850"/>
          </a:xfrm>
          <a:prstGeom prst="borderCallout2">
            <a:avLst>
              <a:gd name="adj1" fmla="val 28583"/>
              <a:gd name="adj2" fmla="val 98991"/>
              <a:gd name="adj3" fmla="val 50495"/>
              <a:gd name="adj4" fmla="val 136463"/>
              <a:gd name="adj5" fmla="val 59815"/>
              <a:gd name="adj6" fmla="val 137162"/>
            </a:avLst>
          </a:prstGeom>
          <a:noFill/>
          <a:ln w="53975">
            <a:solidFill>
              <a:srgbClr val="00206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2294" name="TextBox 15"/>
          <p:cNvSpPr txBox="1">
            <a:spLocks noChangeArrowheads="1"/>
          </p:cNvSpPr>
          <p:nvPr/>
        </p:nvSpPr>
        <p:spPr bwMode="auto">
          <a:xfrm>
            <a:off x="7380288" y="4076700"/>
            <a:ext cx="1439862" cy="369888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翻译作答区</a:t>
            </a:r>
            <a:endParaRPr lang="zh-CN" altLang="en-US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3635375" y="3429000"/>
            <a:ext cx="2016125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b="1" dirty="0">
                <a:solidFill>
                  <a:srgbClr val="002060"/>
                </a:solidFill>
              </a:rPr>
              <a:t>Translation</a:t>
            </a:r>
            <a:endParaRPr lang="en-US" altLang="zh-CN" sz="2400" b="1" dirty="0">
              <a:solidFill>
                <a:srgbClr val="002060"/>
              </a:solidFill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0" y="4652963"/>
            <a:ext cx="2473325" cy="915987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b="1"/>
              <a:t>新增“</a:t>
            </a:r>
            <a:r>
              <a:rPr lang="en-US" altLang="zh-CN" b="1"/>
              <a:t>Translation”</a:t>
            </a:r>
            <a:r>
              <a:rPr lang="zh-CN" altLang="en-US" b="1"/>
              <a:t>的底纹，以防考生将作文题和翻译题答反。</a:t>
            </a:r>
            <a:endParaRPr lang="zh-CN" altLang="en-US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  <p:bldP spid="12293" grpId="0" animBg="1"/>
      <p:bldP spid="1229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23850" y="836613"/>
            <a:ext cx="2646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四、考场操作要点</a:t>
            </a:r>
            <a:endParaRPr lang="en-US" altLang="zh-CN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3315" name="矩形 3"/>
          <p:cNvSpPr>
            <a:spLocks noChangeArrowheads="1"/>
          </p:cNvSpPr>
          <p:nvPr/>
        </p:nvSpPr>
        <p:spPr bwMode="auto">
          <a:xfrm>
            <a:off x="608805" y="1988840"/>
            <a:ext cx="418255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rgbClr val="002060"/>
                </a:solidFill>
              </a:rPr>
              <a:t>8:30/14:30</a:t>
            </a:r>
            <a:r>
              <a:rPr lang="zh-CN" altLang="en-US" sz="2400" b="1" dirty="0">
                <a:solidFill>
                  <a:srgbClr val="002060"/>
                </a:solidFill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</a:rPr>
              <a:t>CET4/CET6</a:t>
            </a:r>
            <a:r>
              <a:rPr lang="zh-CN" altLang="en-US" sz="2400" b="1" dirty="0">
                <a:solidFill>
                  <a:srgbClr val="002060"/>
                </a:solidFill>
              </a:rPr>
              <a:t>）</a:t>
            </a:r>
            <a:endParaRPr lang="zh-CN" altLang="en-US" sz="24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26281" y="2708920"/>
            <a:ext cx="7993063" cy="201850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35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工作概述    </a:t>
            </a:r>
            <a:r>
              <a:rPr lang="zh-CN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考生入场</a:t>
            </a:r>
            <a:endParaRPr lang="en-US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监考教师    </a:t>
            </a:r>
            <a:r>
              <a:rPr lang="zh-CN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核对考生证件</a:t>
            </a:r>
            <a:endParaRPr lang="zh-CN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15900" indent="-457200">
              <a:spcBef>
                <a:spcPts val="0"/>
              </a:spcBef>
            </a:pPr>
            <a:r>
              <a:rPr lang="en-US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</a:t>
            </a:r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使用金属探测仪对考生进行全身检查</a:t>
            </a:r>
            <a:r>
              <a:rPr lang="zh-CN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、禁止考</a:t>
            </a:r>
            <a:endParaRPr lang="en-US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 marL="215900" indent="-457200">
              <a:spcBef>
                <a:spcPts val="0"/>
              </a:spcBef>
            </a:pPr>
            <a:r>
              <a:rPr lang="en-US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</a:t>
            </a:r>
            <a:r>
              <a:rPr lang="zh-CN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生携带违规物品进</a:t>
            </a:r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考场</a:t>
            </a:r>
            <a:endParaRPr lang="zh-CN" altLang="en-US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内容占位符 2"/>
          <p:cNvSpPr>
            <a:spLocks noGrp="1"/>
          </p:cNvSpPr>
          <p:nvPr>
            <p:ph idx="4294967295"/>
          </p:nvPr>
        </p:nvSpPr>
        <p:spPr>
          <a:xfrm>
            <a:off x="2339753" y="2186544"/>
            <a:ext cx="3528391" cy="3042656"/>
          </a:xfrm>
        </p:spPr>
        <p:txBody>
          <a:bodyPr/>
          <a:lstStyle/>
          <a:p>
            <a:pPr>
              <a:lnSpc>
                <a:spcPts val="4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一、监考总体要求</a:t>
            </a:r>
            <a:endParaRPr lang="en-US" altLang="zh-CN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二、题型时长说明</a:t>
            </a:r>
            <a:endParaRPr lang="en-US" altLang="zh-CN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三、考试材料说明</a:t>
            </a:r>
            <a:endParaRPr lang="en-US" altLang="zh-CN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四、考场操作规程</a:t>
            </a:r>
            <a:endParaRPr lang="en-US" altLang="zh-CN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4000"/>
              </a:lnSpc>
              <a:buFont typeface="Wingdings" panose="05000000000000000000" pitchFamily="2" charset="2"/>
              <a:buNone/>
            </a:pPr>
            <a:r>
              <a:rPr lang="zh-CN" altLang="en-US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五、异常情况处理</a:t>
            </a:r>
            <a:endParaRPr lang="en-US" altLang="zh-CN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075" name="TextBox 3"/>
          <p:cNvSpPr txBox="1">
            <a:spLocks noChangeArrowheads="1"/>
          </p:cNvSpPr>
          <p:nvPr/>
        </p:nvSpPr>
        <p:spPr bwMode="auto">
          <a:xfrm>
            <a:off x="1476375" y="1193800"/>
            <a:ext cx="56165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sz="40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主要内容</a:t>
            </a:r>
            <a:endParaRPr lang="zh-CN" altLang="en-US" sz="40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14338" name="矩形 3"/>
          <p:cNvSpPr>
            <a:spLocks noChangeArrowheads="1"/>
          </p:cNvSpPr>
          <p:nvPr/>
        </p:nvSpPr>
        <p:spPr bwMode="auto">
          <a:xfrm>
            <a:off x="611188" y="819150"/>
            <a:ext cx="4183062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400" b="1" dirty="0">
                <a:solidFill>
                  <a:schemeClr val="accent1"/>
                </a:solidFill>
              </a:rPr>
              <a:t>9:00/15:00</a:t>
            </a:r>
            <a:r>
              <a:rPr lang="zh-CN" altLang="en-US" sz="2400" b="1" dirty="0">
                <a:solidFill>
                  <a:schemeClr val="accent1"/>
                </a:solidFill>
              </a:rPr>
              <a:t>（</a:t>
            </a:r>
            <a:r>
              <a:rPr lang="en-US" altLang="zh-CN" sz="2400" b="1" dirty="0">
                <a:solidFill>
                  <a:schemeClr val="accent1"/>
                </a:solidFill>
              </a:rPr>
              <a:t>CET4/CET6</a:t>
            </a:r>
            <a:r>
              <a:rPr lang="zh-CN" altLang="en-US" sz="2400" b="1" dirty="0">
                <a:solidFill>
                  <a:schemeClr val="accent1"/>
                </a:solidFill>
              </a:rPr>
              <a:t>）</a:t>
            </a:r>
            <a:endParaRPr lang="zh-CN" altLang="en-US" sz="24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827088" y="1265238"/>
            <a:ext cx="7886700" cy="469615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工作概述   </a:t>
            </a:r>
            <a:r>
              <a:rPr lang="zh-CN" altLang="zh-CN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下发考试材料</a:t>
            </a:r>
            <a:endParaRPr lang="en-US" altLang="zh-CN" sz="22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2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监考教师    监考老师当众展示试卷袋密封完好</a:t>
            </a:r>
            <a:endParaRPr lang="en-US" altLang="zh-CN" sz="22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</a:t>
            </a:r>
            <a:r>
              <a:rPr lang="zh-CN" altLang="en-US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发</a:t>
            </a:r>
            <a:r>
              <a:rPr lang="zh-CN" altLang="zh-CN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试题册、答题卡</a:t>
            </a:r>
            <a:r>
              <a:rPr lang="en-US" altLang="zh-CN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zh-CN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、答题</a:t>
            </a:r>
            <a:r>
              <a:rPr lang="zh-CN" altLang="en-US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卡</a:t>
            </a:r>
            <a:r>
              <a:rPr lang="en-US" altLang="zh-CN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endParaRPr lang="zh-CN" altLang="zh-CN" sz="22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</a:t>
            </a:r>
            <a:r>
              <a:rPr lang="zh-CN" altLang="zh-CN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要求考生阅读试题册正面“敬告考生”内容</a:t>
            </a:r>
            <a:endParaRPr lang="zh-CN" altLang="zh-CN" sz="22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ts val="3500"/>
              </a:lnSpc>
            </a:pPr>
            <a:r>
              <a:rPr lang="en-US" altLang="zh-CN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</a:t>
            </a:r>
            <a:r>
              <a:rPr lang="zh-CN" altLang="zh-CN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要求考生检查试题册、答题卡的印刷质量</a:t>
            </a:r>
            <a:endParaRPr lang="zh-CN" altLang="zh-CN" sz="22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</a:t>
            </a:r>
            <a:r>
              <a:rPr lang="zh-CN" altLang="zh-CN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指导考生粘贴条形码及填写个人信息情况</a:t>
            </a:r>
            <a:endParaRPr lang="en-US" altLang="zh-CN" sz="22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2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en-US" altLang="zh-CN" sz="22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提 示 语（监考教师） </a:t>
            </a:r>
            <a:r>
              <a:rPr lang="zh-CN" altLang="zh-CN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不得提前翻试题册</a:t>
            </a:r>
            <a:r>
              <a:rPr lang="zh-CN" altLang="en-US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zh-CN" altLang="zh-CN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非听力考试期间</a:t>
            </a: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考生</a:t>
            </a:r>
            <a:r>
              <a:rPr lang="zh-CN" altLang="zh-CN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不得佩戴耳机</a:t>
            </a: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，</a:t>
            </a:r>
            <a:r>
              <a:rPr lang="zh-CN" altLang="zh-CN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否则按违规处理</a:t>
            </a:r>
            <a:r>
              <a:rPr lang="zh-CN" altLang="zh-CN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en-US" altLang="zh-CN" sz="22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2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endParaRPr lang="en-US" altLang="zh-CN" sz="22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400" b="1" dirty="0">
              <a:solidFill>
                <a:srgbClr val="002060"/>
              </a:solidFill>
            </a:endParaRPr>
          </a:p>
        </p:txBody>
      </p:sp>
      <p:sp>
        <p:nvSpPr>
          <p:cNvPr id="4" name="等腰三角形 18"/>
          <p:cNvSpPr>
            <a:spLocks noChangeArrowheads="1"/>
          </p:cNvSpPr>
          <p:nvPr/>
        </p:nvSpPr>
        <p:spPr bwMode="auto">
          <a:xfrm>
            <a:off x="1042988" y="6021388"/>
            <a:ext cx="423862" cy="574675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2000" b="1">
                <a:solidFill>
                  <a:srgbClr val="C00000"/>
                </a:solidFill>
                <a:latin typeface="方正小标宋_GBK" pitchFamily="65" charset="-122"/>
                <a:ea typeface="方正小标宋_GBK" pitchFamily="65" charset="-122"/>
              </a:rPr>
              <a:t>!</a:t>
            </a:r>
            <a:endParaRPr lang="zh-CN" altLang="en-US" sz="2000" b="1">
              <a:solidFill>
                <a:srgbClr val="C00000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1619250" y="6129338"/>
            <a:ext cx="6481763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禁止迟到考生入场</a:t>
            </a:r>
            <a:endParaRPr lang="zh-CN" altLang="en-US" sz="2800" b="1" dirty="0">
              <a:solidFill>
                <a:srgbClr val="FF000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C:\Users\Administrator\AppData\Roaming\Tencent\Users\2411221069\QQ\WinTemp\RichOle\V`U_W9BU(VB~S24WPNC1IGN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468313" y="2276475"/>
            <a:ext cx="1022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468313" y="3429000"/>
            <a:ext cx="100965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20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监考员</a:t>
            </a:r>
            <a:endParaRPr lang="zh-CN" altLang="en-US" b="1" dirty="0">
              <a:solidFill>
                <a:srgbClr val="0020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9" name="矩形 8"/>
          <p:cNvSpPr/>
          <p:nvPr/>
        </p:nvSpPr>
        <p:spPr bwMode="auto">
          <a:xfrm>
            <a:off x="2195513" y="1736725"/>
            <a:ext cx="720725" cy="6477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1400" b="1" dirty="0"/>
              <a:t>试题册</a:t>
            </a:r>
            <a:endParaRPr lang="zh-CN" altLang="en-US" sz="1400" b="1" dirty="0"/>
          </a:p>
        </p:txBody>
      </p:sp>
      <p:sp>
        <p:nvSpPr>
          <p:cNvPr id="10" name="矩形 9"/>
          <p:cNvSpPr>
            <a:spLocks noChangeArrowheads="1"/>
          </p:cNvSpPr>
          <p:nvPr/>
        </p:nvSpPr>
        <p:spPr bwMode="auto">
          <a:xfrm>
            <a:off x="2195513" y="2817813"/>
            <a:ext cx="720725" cy="64770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1400" b="1" dirty="0"/>
              <a:t>答题卡</a:t>
            </a:r>
            <a:r>
              <a:rPr lang="en-US" altLang="zh-CN" sz="1400" b="1" dirty="0"/>
              <a:t>1</a:t>
            </a:r>
            <a:endParaRPr lang="zh-CN" altLang="en-US" sz="1400" b="1" dirty="0"/>
          </a:p>
        </p:txBody>
      </p:sp>
      <p:sp>
        <p:nvSpPr>
          <p:cNvPr id="11" name="矩形 10"/>
          <p:cNvSpPr>
            <a:spLocks noChangeArrowheads="1"/>
          </p:cNvSpPr>
          <p:nvPr/>
        </p:nvSpPr>
        <p:spPr bwMode="auto">
          <a:xfrm>
            <a:off x="2195513" y="3968750"/>
            <a:ext cx="720725" cy="649288"/>
          </a:xfrm>
          <a:prstGeom prst="rect">
            <a:avLst/>
          </a:prstGeom>
          <a:solidFill>
            <a:schemeClr val="accent5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1400" b="1" dirty="0"/>
              <a:t>答题卡</a:t>
            </a:r>
            <a:r>
              <a:rPr lang="en-US" altLang="zh-CN" sz="1400" b="1" dirty="0"/>
              <a:t>2</a:t>
            </a:r>
            <a:endParaRPr lang="zh-CN" altLang="en-US" sz="1400" b="1" dirty="0"/>
          </a:p>
        </p:txBody>
      </p:sp>
      <p:pic>
        <p:nvPicPr>
          <p:cNvPr id="12" name="Picture 3" descr="C:\Users\Administrator\AppData\Roaming\Tencent\Users\2411221069\QQ\WinTemp\RichOle\1I3E@SYCU3(B~66%1$YMZK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2420938"/>
            <a:ext cx="1023938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643438" y="3500438"/>
            <a:ext cx="1008062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20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考生</a:t>
            </a:r>
            <a:endParaRPr lang="zh-CN" altLang="en-US" b="1" dirty="0">
              <a:solidFill>
                <a:srgbClr val="0020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cxnSp>
        <p:nvCxnSpPr>
          <p:cNvPr id="15" name="直接箭头连接符 14"/>
          <p:cNvCxnSpPr>
            <a:cxnSpLocks noChangeShapeType="1"/>
            <a:stCxn id="9" idx="3"/>
          </p:cNvCxnSpPr>
          <p:nvPr/>
        </p:nvCxnSpPr>
        <p:spPr bwMode="auto">
          <a:xfrm>
            <a:off x="2916238" y="2060575"/>
            <a:ext cx="1655762" cy="431800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tailEnd type="arrow" w="med" len="med"/>
          </a:ln>
        </p:spPr>
      </p:cxnSp>
      <p:cxnSp>
        <p:nvCxnSpPr>
          <p:cNvPr id="17" name="直接箭头连接符 16"/>
          <p:cNvCxnSpPr>
            <a:cxnSpLocks noChangeShapeType="1"/>
            <a:stCxn id="10" idx="3"/>
          </p:cNvCxnSpPr>
          <p:nvPr/>
        </p:nvCxnSpPr>
        <p:spPr bwMode="auto">
          <a:xfrm flipV="1">
            <a:off x="2916238" y="2924175"/>
            <a:ext cx="1584325" cy="217488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tailEnd type="arrow" w="med" len="med"/>
          </a:ln>
        </p:spPr>
      </p:cxnSp>
      <p:cxnSp>
        <p:nvCxnSpPr>
          <p:cNvPr id="20" name="直接箭头连接符 19"/>
          <p:cNvCxnSpPr>
            <a:cxnSpLocks noChangeShapeType="1"/>
          </p:cNvCxnSpPr>
          <p:nvPr/>
        </p:nvCxnSpPr>
        <p:spPr bwMode="auto">
          <a:xfrm flipV="1">
            <a:off x="2916238" y="3284538"/>
            <a:ext cx="1584325" cy="936625"/>
          </a:xfrm>
          <a:prstGeom prst="straightConnector1">
            <a:avLst/>
          </a:prstGeom>
          <a:noFill/>
          <a:ln w="38100" algn="ctr">
            <a:solidFill>
              <a:srgbClr val="002060"/>
            </a:solidFill>
            <a:round/>
            <a:tailEnd type="arrow" w="med" len="med"/>
          </a:ln>
        </p:spPr>
      </p:cxnSp>
      <p:sp>
        <p:nvSpPr>
          <p:cNvPr id="15372" name="TextBox 24"/>
          <p:cNvSpPr txBox="1">
            <a:spLocks noChangeArrowheads="1"/>
          </p:cNvSpPr>
          <p:nvPr/>
        </p:nvSpPr>
        <p:spPr bwMode="auto">
          <a:xfrm>
            <a:off x="6345238" y="2205038"/>
            <a:ext cx="2447925" cy="1739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阅读试题册正面的敬告考生。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按要求填写（涂）试题册背面、答题卡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和</a:t>
            </a:r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上的个人信息，并粘贴条形码。</a:t>
            </a:r>
            <a:endParaRPr lang="en-US" altLang="zh-CN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373" name="右箭头 25"/>
          <p:cNvSpPr>
            <a:spLocks noChangeArrowheads="1"/>
          </p:cNvSpPr>
          <p:nvPr/>
        </p:nvSpPr>
        <p:spPr bwMode="auto">
          <a:xfrm>
            <a:off x="5580063" y="2781300"/>
            <a:ext cx="792162" cy="360363"/>
          </a:xfrm>
          <a:prstGeom prst="rightArrow">
            <a:avLst>
              <a:gd name="adj1" fmla="val 50000"/>
              <a:gd name="adj2" fmla="val 49959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/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0" grpId="0" animBg="1"/>
      <p:bldP spid="11" grpId="0" animBg="1"/>
      <p:bldP spid="13" grpId="0"/>
      <p:bldP spid="15372" grpId="0"/>
      <p:bldP spid="1537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图片 7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pic>
        <p:nvPicPr>
          <p:cNvPr id="16386" name="Picture 3" descr="C:\Users\Administrator\AppData\Roaming\Tencent\Users\2411221069\QQ\WinTemp\RichOle\1I3E@SYCU3(B~66%1$YMZK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7445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Box 6"/>
          <p:cNvSpPr txBox="1">
            <a:spLocks noChangeArrowheads="1"/>
          </p:cNvSpPr>
          <p:nvPr/>
        </p:nvSpPr>
        <p:spPr bwMode="auto">
          <a:xfrm>
            <a:off x="1403350" y="908050"/>
            <a:ext cx="889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</a:rPr>
              <a:t> </a:t>
            </a:r>
            <a:r>
              <a:rPr lang="zh-CN" altLang="en-US" sz="2000" b="1" dirty="0">
                <a:solidFill>
                  <a:schemeClr val="accent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考生</a:t>
            </a:r>
            <a:endParaRPr lang="zh-CN" altLang="en-US" sz="2000" b="1" dirty="0">
              <a:solidFill>
                <a:schemeClr val="accent1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6388" name="TextBox 27"/>
          <p:cNvSpPr txBox="1">
            <a:spLocks noChangeArrowheads="1"/>
          </p:cNvSpPr>
          <p:nvPr/>
        </p:nvSpPr>
        <p:spPr bwMode="auto">
          <a:xfrm>
            <a:off x="2303463" y="981075"/>
            <a:ext cx="658971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填写（涂）答题</a:t>
            </a:r>
            <a:r>
              <a:rPr lang="en-US" altLang="zh-CN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、</a:t>
            </a:r>
            <a:r>
              <a:rPr lang="en-US" altLang="zh-CN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及试题册背面的准考证号和姓名栏</a:t>
            </a:r>
            <a:endParaRPr lang="zh-CN" altLang="en-US" sz="20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6389" name="Picture 2" descr="C:\Users\Administrator\AppData\Roaming\Tencent\Users\58445695\QQ\WinTemp\RichOle\T4BH3A$9{{ZMDTRRU`]TND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1628775"/>
            <a:ext cx="47402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Box 30"/>
          <p:cNvSpPr txBox="1">
            <a:spLocks noChangeArrowheads="1"/>
          </p:cNvSpPr>
          <p:nvPr/>
        </p:nvSpPr>
        <p:spPr bwMode="auto">
          <a:xfrm>
            <a:off x="6648450" y="2255838"/>
            <a:ext cx="144463" cy="214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6391" name="TextBox 32"/>
          <p:cNvSpPr txBox="1">
            <a:spLocks noChangeArrowheads="1"/>
          </p:cNvSpPr>
          <p:nvPr/>
        </p:nvSpPr>
        <p:spPr bwMode="auto">
          <a:xfrm>
            <a:off x="6767513" y="2255838"/>
            <a:ext cx="144462" cy="214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6392" name="TextBox 33"/>
          <p:cNvSpPr txBox="1">
            <a:spLocks noChangeArrowheads="1"/>
          </p:cNvSpPr>
          <p:nvPr/>
        </p:nvSpPr>
        <p:spPr bwMode="auto">
          <a:xfrm>
            <a:off x="6896100" y="2254250"/>
            <a:ext cx="142875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0</a:t>
            </a:r>
            <a:endParaRPr lang="zh-CN" altLang="en-US" sz="800" b="1"/>
          </a:p>
        </p:txBody>
      </p:sp>
      <p:sp>
        <p:nvSpPr>
          <p:cNvPr id="16393" name="TextBox 34"/>
          <p:cNvSpPr txBox="1">
            <a:spLocks noChangeArrowheads="1"/>
          </p:cNvSpPr>
          <p:nvPr/>
        </p:nvSpPr>
        <p:spPr bwMode="auto">
          <a:xfrm>
            <a:off x="7029450" y="2255838"/>
            <a:ext cx="142875" cy="214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6394" name="TextBox 35"/>
          <p:cNvSpPr txBox="1">
            <a:spLocks noChangeArrowheads="1"/>
          </p:cNvSpPr>
          <p:nvPr/>
        </p:nvSpPr>
        <p:spPr bwMode="auto">
          <a:xfrm>
            <a:off x="7148513" y="2254250"/>
            <a:ext cx="142875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6395" name="TextBox 36"/>
          <p:cNvSpPr txBox="1">
            <a:spLocks noChangeArrowheads="1"/>
          </p:cNvSpPr>
          <p:nvPr/>
        </p:nvSpPr>
        <p:spPr bwMode="auto">
          <a:xfrm>
            <a:off x="7308850" y="2254250"/>
            <a:ext cx="142875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0</a:t>
            </a:r>
            <a:endParaRPr lang="zh-CN" altLang="en-US" sz="800" b="1"/>
          </a:p>
        </p:txBody>
      </p:sp>
      <p:sp>
        <p:nvSpPr>
          <p:cNvPr id="16396" name="TextBox 37"/>
          <p:cNvSpPr txBox="1">
            <a:spLocks noChangeArrowheads="1"/>
          </p:cNvSpPr>
          <p:nvPr/>
        </p:nvSpPr>
        <p:spPr bwMode="auto">
          <a:xfrm>
            <a:off x="7440613" y="2255838"/>
            <a:ext cx="144462" cy="214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6397" name="TextBox 38"/>
          <p:cNvSpPr txBox="1">
            <a:spLocks noChangeArrowheads="1"/>
          </p:cNvSpPr>
          <p:nvPr/>
        </p:nvSpPr>
        <p:spPr bwMode="auto">
          <a:xfrm>
            <a:off x="7566025" y="2254250"/>
            <a:ext cx="144463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3</a:t>
            </a:r>
            <a:endParaRPr lang="zh-CN" altLang="en-US" sz="800" b="1"/>
          </a:p>
        </p:txBody>
      </p:sp>
      <p:sp>
        <p:nvSpPr>
          <p:cNvPr id="16398" name="TextBox 39"/>
          <p:cNvSpPr txBox="1">
            <a:spLocks noChangeArrowheads="1"/>
          </p:cNvSpPr>
          <p:nvPr/>
        </p:nvSpPr>
        <p:spPr bwMode="auto">
          <a:xfrm>
            <a:off x="7688263" y="2254250"/>
            <a:ext cx="144462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2</a:t>
            </a:r>
            <a:endParaRPr lang="zh-CN" altLang="en-US" sz="800" b="1"/>
          </a:p>
        </p:txBody>
      </p:sp>
      <p:sp>
        <p:nvSpPr>
          <p:cNvPr id="16399" name="TextBox 40"/>
          <p:cNvSpPr txBox="1">
            <a:spLocks noChangeArrowheads="1"/>
          </p:cNvSpPr>
          <p:nvPr/>
        </p:nvSpPr>
        <p:spPr bwMode="auto">
          <a:xfrm>
            <a:off x="7837488" y="2254250"/>
            <a:ext cx="144462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2</a:t>
            </a:r>
            <a:endParaRPr lang="zh-CN" altLang="en-US" sz="800" b="1"/>
          </a:p>
        </p:txBody>
      </p:sp>
      <p:sp>
        <p:nvSpPr>
          <p:cNvPr id="16400" name="TextBox 41"/>
          <p:cNvSpPr txBox="1">
            <a:spLocks noChangeArrowheads="1"/>
          </p:cNvSpPr>
          <p:nvPr/>
        </p:nvSpPr>
        <p:spPr bwMode="auto">
          <a:xfrm>
            <a:off x="7964488" y="2255838"/>
            <a:ext cx="144462" cy="214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0</a:t>
            </a:r>
            <a:endParaRPr lang="zh-CN" altLang="en-US" sz="800" b="1"/>
          </a:p>
        </p:txBody>
      </p:sp>
      <p:sp>
        <p:nvSpPr>
          <p:cNvPr id="16401" name="TextBox 42"/>
          <p:cNvSpPr txBox="1">
            <a:spLocks noChangeArrowheads="1"/>
          </p:cNvSpPr>
          <p:nvPr/>
        </p:nvSpPr>
        <p:spPr bwMode="auto">
          <a:xfrm>
            <a:off x="8101013" y="2255838"/>
            <a:ext cx="142875" cy="214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6402" name="TextBox 43"/>
          <p:cNvSpPr txBox="1">
            <a:spLocks noChangeArrowheads="1"/>
          </p:cNvSpPr>
          <p:nvPr/>
        </p:nvSpPr>
        <p:spPr bwMode="auto">
          <a:xfrm>
            <a:off x="8220075" y="2254250"/>
            <a:ext cx="142875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0</a:t>
            </a:r>
            <a:endParaRPr lang="zh-CN" altLang="en-US" sz="800" b="1"/>
          </a:p>
        </p:txBody>
      </p:sp>
      <p:sp>
        <p:nvSpPr>
          <p:cNvPr id="16403" name="TextBox 44"/>
          <p:cNvSpPr txBox="1">
            <a:spLocks noChangeArrowheads="1"/>
          </p:cNvSpPr>
          <p:nvPr/>
        </p:nvSpPr>
        <p:spPr bwMode="auto">
          <a:xfrm>
            <a:off x="8358188" y="2254250"/>
            <a:ext cx="144462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0</a:t>
            </a:r>
            <a:endParaRPr lang="zh-CN" altLang="en-US" sz="800" b="1"/>
          </a:p>
        </p:txBody>
      </p:sp>
      <p:sp>
        <p:nvSpPr>
          <p:cNvPr id="16404" name="TextBox 45"/>
          <p:cNvSpPr txBox="1">
            <a:spLocks noChangeArrowheads="1"/>
          </p:cNvSpPr>
          <p:nvPr/>
        </p:nvSpPr>
        <p:spPr bwMode="auto">
          <a:xfrm>
            <a:off x="8483600" y="2255838"/>
            <a:ext cx="142875" cy="214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6405" name="TextBox 47"/>
          <p:cNvSpPr txBox="1">
            <a:spLocks noChangeArrowheads="1"/>
          </p:cNvSpPr>
          <p:nvPr/>
        </p:nvSpPr>
        <p:spPr bwMode="auto">
          <a:xfrm>
            <a:off x="4500563" y="2205038"/>
            <a:ext cx="719137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 b="1"/>
              <a:t>XX</a:t>
            </a:r>
            <a:r>
              <a:rPr lang="zh-CN" altLang="en-US" sz="1200" b="1"/>
              <a:t>大学</a:t>
            </a:r>
            <a:endParaRPr lang="zh-CN" altLang="en-US" sz="1200" b="1"/>
          </a:p>
        </p:txBody>
      </p:sp>
      <p:sp>
        <p:nvSpPr>
          <p:cNvPr id="16406" name="TextBox 48"/>
          <p:cNvSpPr txBox="1">
            <a:spLocks noChangeArrowheads="1"/>
          </p:cNvSpPr>
          <p:nvPr/>
        </p:nvSpPr>
        <p:spPr bwMode="auto">
          <a:xfrm>
            <a:off x="4572000" y="2565400"/>
            <a:ext cx="720725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 b="1"/>
              <a:t>李月</a:t>
            </a:r>
            <a:endParaRPr lang="zh-CN" altLang="en-US" sz="1200" b="1"/>
          </a:p>
        </p:txBody>
      </p:sp>
      <p:pic>
        <p:nvPicPr>
          <p:cNvPr id="16407" name="Picture 4" descr="C:\Users\Administrator\AppData\Roaming\Tencent\Users\58445695\QQ\WinTemp\RichOle\DFVUN(`$@5_AA{(6@~EK}(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11638" y="4005263"/>
            <a:ext cx="4752975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08" name="TextBox 50"/>
          <p:cNvSpPr txBox="1">
            <a:spLocks noChangeArrowheads="1"/>
          </p:cNvSpPr>
          <p:nvPr/>
        </p:nvSpPr>
        <p:spPr bwMode="auto">
          <a:xfrm>
            <a:off x="6654800" y="4624388"/>
            <a:ext cx="144463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6409" name="TextBox 51"/>
          <p:cNvSpPr txBox="1">
            <a:spLocks noChangeArrowheads="1"/>
          </p:cNvSpPr>
          <p:nvPr/>
        </p:nvSpPr>
        <p:spPr bwMode="auto">
          <a:xfrm>
            <a:off x="6773863" y="4619625"/>
            <a:ext cx="144462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6410" name="TextBox 52"/>
          <p:cNvSpPr txBox="1">
            <a:spLocks noChangeArrowheads="1"/>
          </p:cNvSpPr>
          <p:nvPr/>
        </p:nvSpPr>
        <p:spPr bwMode="auto">
          <a:xfrm>
            <a:off x="6900863" y="4627563"/>
            <a:ext cx="144462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0</a:t>
            </a:r>
            <a:endParaRPr lang="zh-CN" altLang="en-US" sz="800" b="1"/>
          </a:p>
        </p:txBody>
      </p:sp>
      <p:sp>
        <p:nvSpPr>
          <p:cNvPr id="16411" name="TextBox 53"/>
          <p:cNvSpPr txBox="1">
            <a:spLocks noChangeArrowheads="1"/>
          </p:cNvSpPr>
          <p:nvPr/>
        </p:nvSpPr>
        <p:spPr bwMode="auto">
          <a:xfrm>
            <a:off x="7034213" y="4624388"/>
            <a:ext cx="144462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6412" name="TextBox 54"/>
          <p:cNvSpPr txBox="1">
            <a:spLocks noChangeArrowheads="1"/>
          </p:cNvSpPr>
          <p:nvPr/>
        </p:nvSpPr>
        <p:spPr bwMode="auto">
          <a:xfrm>
            <a:off x="7153275" y="4624388"/>
            <a:ext cx="144463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6413" name="TextBox 55"/>
          <p:cNvSpPr txBox="1">
            <a:spLocks noChangeArrowheads="1"/>
          </p:cNvSpPr>
          <p:nvPr/>
        </p:nvSpPr>
        <p:spPr bwMode="auto">
          <a:xfrm>
            <a:off x="7313613" y="4619625"/>
            <a:ext cx="144462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0</a:t>
            </a:r>
            <a:endParaRPr lang="zh-CN" altLang="en-US" sz="800" b="1"/>
          </a:p>
        </p:txBody>
      </p:sp>
      <p:sp>
        <p:nvSpPr>
          <p:cNvPr id="16414" name="TextBox 56"/>
          <p:cNvSpPr txBox="1">
            <a:spLocks noChangeArrowheads="1"/>
          </p:cNvSpPr>
          <p:nvPr/>
        </p:nvSpPr>
        <p:spPr bwMode="auto">
          <a:xfrm>
            <a:off x="7446963" y="4613275"/>
            <a:ext cx="144462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6415" name="TextBox 57"/>
          <p:cNvSpPr txBox="1">
            <a:spLocks noChangeArrowheads="1"/>
          </p:cNvSpPr>
          <p:nvPr/>
        </p:nvSpPr>
        <p:spPr bwMode="auto">
          <a:xfrm>
            <a:off x="7572375" y="4616450"/>
            <a:ext cx="142875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3</a:t>
            </a:r>
            <a:endParaRPr lang="zh-CN" altLang="en-US" sz="800" b="1"/>
          </a:p>
        </p:txBody>
      </p:sp>
      <p:sp>
        <p:nvSpPr>
          <p:cNvPr id="16416" name="TextBox 58"/>
          <p:cNvSpPr txBox="1">
            <a:spLocks noChangeArrowheads="1"/>
          </p:cNvSpPr>
          <p:nvPr/>
        </p:nvSpPr>
        <p:spPr bwMode="auto">
          <a:xfrm>
            <a:off x="7693025" y="4616450"/>
            <a:ext cx="144463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2</a:t>
            </a:r>
            <a:endParaRPr lang="zh-CN" altLang="en-US" sz="800" b="1"/>
          </a:p>
        </p:txBody>
      </p:sp>
      <p:sp>
        <p:nvSpPr>
          <p:cNvPr id="16417" name="TextBox 59"/>
          <p:cNvSpPr txBox="1">
            <a:spLocks noChangeArrowheads="1"/>
          </p:cNvSpPr>
          <p:nvPr/>
        </p:nvSpPr>
        <p:spPr bwMode="auto">
          <a:xfrm>
            <a:off x="7843838" y="4622800"/>
            <a:ext cx="142875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2</a:t>
            </a:r>
            <a:endParaRPr lang="zh-CN" altLang="en-US" sz="800" b="1"/>
          </a:p>
        </p:txBody>
      </p:sp>
      <p:sp>
        <p:nvSpPr>
          <p:cNvPr id="16418" name="TextBox 60"/>
          <p:cNvSpPr txBox="1">
            <a:spLocks noChangeArrowheads="1"/>
          </p:cNvSpPr>
          <p:nvPr/>
        </p:nvSpPr>
        <p:spPr bwMode="auto">
          <a:xfrm>
            <a:off x="7970838" y="4624388"/>
            <a:ext cx="142875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0</a:t>
            </a:r>
            <a:endParaRPr lang="zh-CN" altLang="en-US" sz="800" b="1"/>
          </a:p>
        </p:txBody>
      </p:sp>
      <p:sp>
        <p:nvSpPr>
          <p:cNvPr id="16419" name="TextBox 61"/>
          <p:cNvSpPr txBox="1">
            <a:spLocks noChangeArrowheads="1"/>
          </p:cNvSpPr>
          <p:nvPr/>
        </p:nvSpPr>
        <p:spPr bwMode="auto">
          <a:xfrm>
            <a:off x="8105775" y="4621213"/>
            <a:ext cx="144463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6420" name="TextBox 62"/>
          <p:cNvSpPr txBox="1">
            <a:spLocks noChangeArrowheads="1"/>
          </p:cNvSpPr>
          <p:nvPr/>
        </p:nvSpPr>
        <p:spPr bwMode="auto">
          <a:xfrm>
            <a:off x="8224838" y="4624388"/>
            <a:ext cx="144462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0</a:t>
            </a:r>
            <a:endParaRPr lang="zh-CN" altLang="en-US" sz="800" b="1"/>
          </a:p>
        </p:txBody>
      </p:sp>
      <p:sp>
        <p:nvSpPr>
          <p:cNvPr id="16421" name="TextBox 63"/>
          <p:cNvSpPr txBox="1">
            <a:spLocks noChangeArrowheads="1"/>
          </p:cNvSpPr>
          <p:nvPr/>
        </p:nvSpPr>
        <p:spPr bwMode="auto">
          <a:xfrm>
            <a:off x="8362950" y="4624388"/>
            <a:ext cx="144463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0</a:t>
            </a:r>
            <a:endParaRPr lang="zh-CN" altLang="en-US" sz="800" b="1"/>
          </a:p>
        </p:txBody>
      </p:sp>
      <p:sp>
        <p:nvSpPr>
          <p:cNvPr id="16422" name="TextBox 64"/>
          <p:cNvSpPr txBox="1">
            <a:spLocks noChangeArrowheads="1"/>
          </p:cNvSpPr>
          <p:nvPr/>
        </p:nvSpPr>
        <p:spPr bwMode="auto">
          <a:xfrm>
            <a:off x="8488363" y="4624388"/>
            <a:ext cx="144462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6423" name="TextBox 65"/>
          <p:cNvSpPr txBox="1">
            <a:spLocks noChangeArrowheads="1"/>
          </p:cNvSpPr>
          <p:nvPr/>
        </p:nvSpPr>
        <p:spPr bwMode="auto">
          <a:xfrm>
            <a:off x="4787900" y="4868863"/>
            <a:ext cx="720725" cy="2778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 b="1"/>
              <a:t>XX</a:t>
            </a:r>
            <a:r>
              <a:rPr lang="zh-CN" altLang="en-US" sz="1200" b="1"/>
              <a:t>大学</a:t>
            </a:r>
            <a:endParaRPr lang="zh-CN" altLang="en-US" sz="1200" b="1"/>
          </a:p>
        </p:txBody>
      </p:sp>
      <p:sp>
        <p:nvSpPr>
          <p:cNvPr id="16424" name="TextBox 66"/>
          <p:cNvSpPr txBox="1">
            <a:spLocks noChangeArrowheads="1"/>
          </p:cNvSpPr>
          <p:nvPr/>
        </p:nvSpPr>
        <p:spPr bwMode="auto">
          <a:xfrm>
            <a:off x="4787900" y="5445125"/>
            <a:ext cx="720725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 b="1"/>
              <a:t>李月</a:t>
            </a:r>
            <a:endParaRPr lang="zh-CN" altLang="en-US" sz="1200" b="1"/>
          </a:p>
        </p:txBody>
      </p:sp>
      <p:sp>
        <p:nvSpPr>
          <p:cNvPr id="16425" name="矩形 67"/>
          <p:cNvSpPr>
            <a:spLocks noChangeArrowheads="1"/>
          </p:cNvSpPr>
          <p:nvPr/>
        </p:nvSpPr>
        <p:spPr bwMode="auto">
          <a:xfrm>
            <a:off x="6710363" y="49355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26" name="矩形 68"/>
          <p:cNvSpPr>
            <a:spLocks noChangeArrowheads="1"/>
          </p:cNvSpPr>
          <p:nvPr/>
        </p:nvSpPr>
        <p:spPr bwMode="auto">
          <a:xfrm>
            <a:off x="6845300" y="49355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27" name="矩形 69"/>
          <p:cNvSpPr>
            <a:spLocks noChangeArrowheads="1"/>
          </p:cNvSpPr>
          <p:nvPr/>
        </p:nvSpPr>
        <p:spPr bwMode="auto">
          <a:xfrm>
            <a:off x="6980238" y="484028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28" name="矩形 70"/>
          <p:cNvSpPr>
            <a:spLocks noChangeArrowheads="1"/>
          </p:cNvSpPr>
          <p:nvPr/>
        </p:nvSpPr>
        <p:spPr bwMode="auto">
          <a:xfrm>
            <a:off x="7113588" y="49355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29" name="矩形 71"/>
          <p:cNvSpPr>
            <a:spLocks noChangeArrowheads="1"/>
          </p:cNvSpPr>
          <p:nvPr/>
        </p:nvSpPr>
        <p:spPr bwMode="auto">
          <a:xfrm>
            <a:off x="7254875" y="49355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30" name="矩形 72"/>
          <p:cNvSpPr>
            <a:spLocks noChangeArrowheads="1"/>
          </p:cNvSpPr>
          <p:nvPr/>
        </p:nvSpPr>
        <p:spPr bwMode="auto">
          <a:xfrm>
            <a:off x="7381875" y="48387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31" name="矩形 73"/>
          <p:cNvSpPr>
            <a:spLocks noChangeArrowheads="1"/>
          </p:cNvSpPr>
          <p:nvPr/>
        </p:nvSpPr>
        <p:spPr bwMode="auto">
          <a:xfrm>
            <a:off x="7507288" y="49355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32" name="矩形 74"/>
          <p:cNvSpPr>
            <a:spLocks noChangeArrowheads="1"/>
          </p:cNvSpPr>
          <p:nvPr/>
        </p:nvSpPr>
        <p:spPr bwMode="auto">
          <a:xfrm>
            <a:off x="7643813" y="51514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33" name="矩形 75"/>
          <p:cNvSpPr>
            <a:spLocks noChangeArrowheads="1"/>
          </p:cNvSpPr>
          <p:nvPr/>
        </p:nvSpPr>
        <p:spPr bwMode="auto">
          <a:xfrm>
            <a:off x="7766050" y="5051425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34" name="矩形 76"/>
          <p:cNvSpPr>
            <a:spLocks noChangeArrowheads="1"/>
          </p:cNvSpPr>
          <p:nvPr/>
        </p:nvSpPr>
        <p:spPr bwMode="auto">
          <a:xfrm>
            <a:off x="7900988" y="5051425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35" name="矩形 77"/>
          <p:cNvSpPr>
            <a:spLocks noChangeArrowheads="1"/>
          </p:cNvSpPr>
          <p:nvPr/>
        </p:nvSpPr>
        <p:spPr bwMode="auto">
          <a:xfrm>
            <a:off x="8045450" y="4835525"/>
            <a:ext cx="109538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36" name="矩形 78"/>
          <p:cNvSpPr>
            <a:spLocks noChangeArrowheads="1"/>
          </p:cNvSpPr>
          <p:nvPr/>
        </p:nvSpPr>
        <p:spPr bwMode="auto">
          <a:xfrm>
            <a:off x="8174038" y="49355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37" name="矩形 79"/>
          <p:cNvSpPr>
            <a:spLocks noChangeArrowheads="1"/>
          </p:cNvSpPr>
          <p:nvPr/>
        </p:nvSpPr>
        <p:spPr bwMode="auto">
          <a:xfrm>
            <a:off x="8305800" y="4829175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38" name="矩形 80"/>
          <p:cNvSpPr>
            <a:spLocks noChangeArrowheads="1"/>
          </p:cNvSpPr>
          <p:nvPr/>
        </p:nvSpPr>
        <p:spPr bwMode="auto">
          <a:xfrm>
            <a:off x="8437563" y="4829175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39" name="矩形 81"/>
          <p:cNvSpPr>
            <a:spLocks noChangeArrowheads="1"/>
          </p:cNvSpPr>
          <p:nvPr/>
        </p:nvSpPr>
        <p:spPr bwMode="auto">
          <a:xfrm>
            <a:off x="8564563" y="49355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40" name="矩形 67"/>
          <p:cNvSpPr>
            <a:spLocks noChangeArrowheads="1"/>
          </p:cNvSpPr>
          <p:nvPr/>
        </p:nvSpPr>
        <p:spPr bwMode="auto">
          <a:xfrm>
            <a:off x="6680200" y="25654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41" name="矩形 68"/>
          <p:cNvSpPr>
            <a:spLocks noChangeArrowheads="1"/>
          </p:cNvSpPr>
          <p:nvPr/>
        </p:nvSpPr>
        <p:spPr bwMode="auto">
          <a:xfrm>
            <a:off x="6815138" y="25654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42" name="矩形 69"/>
          <p:cNvSpPr>
            <a:spLocks noChangeArrowheads="1"/>
          </p:cNvSpPr>
          <p:nvPr/>
        </p:nvSpPr>
        <p:spPr bwMode="auto">
          <a:xfrm>
            <a:off x="6950075" y="247015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43" name="矩形 70"/>
          <p:cNvSpPr>
            <a:spLocks noChangeArrowheads="1"/>
          </p:cNvSpPr>
          <p:nvPr/>
        </p:nvSpPr>
        <p:spPr bwMode="auto">
          <a:xfrm>
            <a:off x="7083425" y="25654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44" name="矩形 71"/>
          <p:cNvSpPr>
            <a:spLocks noChangeArrowheads="1"/>
          </p:cNvSpPr>
          <p:nvPr/>
        </p:nvSpPr>
        <p:spPr bwMode="auto">
          <a:xfrm>
            <a:off x="7224713" y="25654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45" name="矩形 72"/>
          <p:cNvSpPr>
            <a:spLocks noChangeArrowheads="1"/>
          </p:cNvSpPr>
          <p:nvPr/>
        </p:nvSpPr>
        <p:spPr bwMode="auto">
          <a:xfrm>
            <a:off x="7351713" y="246856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46" name="矩形 73"/>
          <p:cNvSpPr>
            <a:spLocks noChangeArrowheads="1"/>
          </p:cNvSpPr>
          <p:nvPr/>
        </p:nvSpPr>
        <p:spPr bwMode="auto">
          <a:xfrm>
            <a:off x="7477125" y="25654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47" name="矩形 74"/>
          <p:cNvSpPr>
            <a:spLocks noChangeArrowheads="1"/>
          </p:cNvSpPr>
          <p:nvPr/>
        </p:nvSpPr>
        <p:spPr bwMode="auto">
          <a:xfrm>
            <a:off x="7613650" y="27813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48" name="矩形 75"/>
          <p:cNvSpPr>
            <a:spLocks noChangeArrowheads="1"/>
          </p:cNvSpPr>
          <p:nvPr/>
        </p:nvSpPr>
        <p:spPr bwMode="auto">
          <a:xfrm>
            <a:off x="7740650" y="26543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49" name="矩形 76"/>
          <p:cNvSpPr>
            <a:spLocks noChangeArrowheads="1"/>
          </p:cNvSpPr>
          <p:nvPr/>
        </p:nvSpPr>
        <p:spPr bwMode="auto">
          <a:xfrm>
            <a:off x="7875588" y="26543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50" name="矩形 77"/>
          <p:cNvSpPr>
            <a:spLocks noChangeArrowheads="1"/>
          </p:cNvSpPr>
          <p:nvPr/>
        </p:nvSpPr>
        <p:spPr bwMode="auto">
          <a:xfrm>
            <a:off x="8015288" y="2465388"/>
            <a:ext cx="109537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51" name="矩形 78"/>
          <p:cNvSpPr>
            <a:spLocks noChangeArrowheads="1"/>
          </p:cNvSpPr>
          <p:nvPr/>
        </p:nvSpPr>
        <p:spPr bwMode="auto">
          <a:xfrm>
            <a:off x="8143875" y="25654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52" name="矩形 79"/>
          <p:cNvSpPr>
            <a:spLocks noChangeArrowheads="1"/>
          </p:cNvSpPr>
          <p:nvPr/>
        </p:nvSpPr>
        <p:spPr bwMode="auto">
          <a:xfrm>
            <a:off x="8275638" y="24590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53" name="矩形 80"/>
          <p:cNvSpPr>
            <a:spLocks noChangeArrowheads="1"/>
          </p:cNvSpPr>
          <p:nvPr/>
        </p:nvSpPr>
        <p:spPr bwMode="auto">
          <a:xfrm>
            <a:off x="8407400" y="2459038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6454" name="矩形 81"/>
          <p:cNvSpPr>
            <a:spLocks noChangeArrowheads="1"/>
          </p:cNvSpPr>
          <p:nvPr/>
        </p:nvSpPr>
        <p:spPr bwMode="auto">
          <a:xfrm>
            <a:off x="8534400" y="25654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pic>
        <p:nvPicPr>
          <p:cNvPr id="16455" name="图片 72" descr="试题册背面_201312_培训_人名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3850" y="1700213"/>
            <a:ext cx="3714750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图片 4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pic>
        <p:nvPicPr>
          <p:cNvPr id="17410" name="Picture 3" descr="C:\Users\Administrator\AppData\Roaming\Tencent\Users\2411221069\QQ\WinTemp\RichOle\1I3E@SYCU3(B~66%1$YMZKV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765175"/>
            <a:ext cx="744537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Box 6"/>
          <p:cNvSpPr txBox="1">
            <a:spLocks noChangeArrowheads="1"/>
          </p:cNvSpPr>
          <p:nvPr/>
        </p:nvSpPr>
        <p:spPr bwMode="auto">
          <a:xfrm>
            <a:off x="1403350" y="908050"/>
            <a:ext cx="889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 b="1" dirty="0">
                <a:solidFill>
                  <a:srgbClr val="FFFF00"/>
                </a:solidFill>
              </a:rPr>
              <a:t> </a:t>
            </a:r>
            <a:r>
              <a:rPr lang="zh-CN" altLang="en-US" sz="2000" b="1" dirty="0">
                <a:solidFill>
                  <a:schemeClr val="accent1"/>
                </a:solidFill>
                <a:latin typeface="华文彩云" panose="02010800040101010101" pitchFamily="2" charset="-122"/>
                <a:ea typeface="华文彩云" panose="02010800040101010101" pitchFamily="2" charset="-122"/>
              </a:rPr>
              <a:t>考生</a:t>
            </a:r>
            <a:endParaRPr lang="zh-CN" altLang="en-US" sz="2000" b="1" dirty="0">
              <a:solidFill>
                <a:schemeClr val="accent1"/>
              </a:solidFill>
              <a:latin typeface="华文彩云" panose="02010800040101010101" pitchFamily="2" charset="-122"/>
              <a:ea typeface="华文彩云" panose="02010800040101010101" pitchFamily="2" charset="-122"/>
            </a:endParaRPr>
          </a:p>
        </p:txBody>
      </p:sp>
      <p:sp>
        <p:nvSpPr>
          <p:cNvPr id="17412" name="TextBox 27"/>
          <p:cNvSpPr txBox="1">
            <a:spLocks noChangeArrowheads="1"/>
          </p:cNvSpPr>
          <p:nvPr/>
        </p:nvSpPr>
        <p:spPr bwMode="auto">
          <a:xfrm>
            <a:off x="2124075" y="981075"/>
            <a:ext cx="7019925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将试题册背面条形码粘贴条粘贴至答题卡</a:t>
            </a:r>
            <a:r>
              <a:rPr lang="en-US" altLang="zh-CN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条形码粘贴框内</a:t>
            </a:r>
            <a:endParaRPr lang="zh-CN" altLang="en-US" sz="20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413" name="Picture 2" descr="C:\Users\Administrator\AppData\Roaming\Tencent\Users\58445695\QQ\WinTemp\RichOle\T4BH3A$9{{ZMDTRRU`]TND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0200" y="3068638"/>
            <a:ext cx="4740275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Box 30"/>
          <p:cNvSpPr txBox="1">
            <a:spLocks noChangeArrowheads="1"/>
          </p:cNvSpPr>
          <p:nvPr/>
        </p:nvSpPr>
        <p:spPr bwMode="auto">
          <a:xfrm>
            <a:off x="6577013" y="3692525"/>
            <a:ext cx="144462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7415" name="TextBox 32"/>
          <p:cNvSpPr txBox="1">
            <a:spLocks noChangeArrowheads="1"/>
          </p:cNvSpPr>
          <p:nvPr/>
        </p:nvSpPr>
        <p:spPr bwMode="auto">
          <a:xfrm>
            <a:off x="6696075" y="3687763"/>
            <a:ext cx="144463" cy="214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7416" name="TextBox 33"/>
          <p:cNvSpPr txBox="1">
            <a:spLocks noChangeArrowheads="1"/>
          </p:cNvSpPr>
          <p:nvPr/>
        </p:nvSpPr>
        <p:spPr bwMode="auto">
          <a:xfrm>
            <a:off x="6823075" y="3695700"/>
            <a:ext cx="144463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0</a:t>
            </a:r>
            <a:endParaRPr lang="zh-CN" altLang="en-US" sz="800" b="1"/>
          </a:p>
        </p:txBody>
      </p:sp>
      <p:sp>
        <p:nvSpPr>
          <p:cNvPr id="17417" name="TextBox 34"/>
          <p:cNvSpPr txBox="1">
            <a:spLocks noChangeArrowheads="1"/>
          </p:cNvSpPr>
          <p:nvPr/>
        </p:nvSpPr>
        <p:spPr bwMode="auto">
          <a:xfrm>
            <a:off x="6956425" y="3692525"/>
            <a:ext cx="144463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7418" name="TextBox 35"/>
          <p:cNvSpPr txBox="1">
            <a:spLocks noChangeArrowheads="1"/>
          </p:cNvSpPr>
          <p:nvPr/>
        </p:nvSpPr>
        <p:spPr bwMode="auto">
          <a:xfrm>
            <a:off x="7075488" y="3692525"/>
            <a:ext cx="144462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7419" name="TextBox 36"/>
          <p:cNvSpPr txBox="1">
            <a:spLocks noChangeArrowheads="1"/>
          </p:cNvSpPr>
          <p:nvPr/>
        </p:nvSpPr>
        <p:spPr bwMode="auto">
          <a:xfrm>
            <a:off x="7235825" y="3686175"/>
            <a:ext cx="144463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0</a:t>
            </a:r>
            <a:endParaRPr lang="zh-CN" altLang="en-US" sz="800" b="1"/>
          </a:p>
        </p:txBody>
      </p:sp>
      <p:sp>
        <p:nvSpPr>
          <p:cNvPr id="17420" name="TextBox 37"/>
          <p:cNvSpPr txBox="1">
            <a:spLocks noChangeArrowheads="1"/>
          </p:cNvSpPr>
          <p:nvPr/>
        </p:nvSpPr>
        <p:spPr bwMode="auto">
          <a:xfrm>
            <a:off x="7369175" y="3681413"/>
            <a:ext cx="144463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7421" name="TextBox 38"/>
          <p:cNvSpPr txBox="1">
            <a:spLocks noChangeArrowheads="1"/>
          </p:cNvSpPr>
          <p:nvPr/>
        </p:nvSpPr>
        <p:spPr bwMode="auto">
          <a:xfrm>
            <a:off x="7494588" y="3683000"/>
            <a:ext cx="142875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3</a:t>
            </a:r>
            <a:endParaRPr lang="zh-CN" altLang="en-US" sz="800" b="1"/>
          </a:p>
        </p:txBody>
      </p:sp>
      <p:sp>
        <p:nvSpPr>
          <p:cNvPr id="17422" name="TextBox 39"/>
          <p:cNvSpPr txBox="1">
            <a:spLocks noChangeArrowheads="1"/>
          </p:cNvSpPr>
          <p:nvPr/>
        </p:nvSpPr>
        <p:spPr bwMode="auto">
          <a:xfrm>
            <a:off x="7615238" y="3684588"/>
            <a:ext cx="144462" cy="2143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2</a:t>
            </a:r>
            <a:endParaRPr lang="zh-CN" altLang="en-US" sz="800" b="1"/>
          </a:p>
        </p:txBody>
      </p:sp>
      <p:sp>
        <p:nvSpPr>
          <p:cNvPr id="17423" name="TextBox 40"/>
          <p:cNvSpPr txBox="1">
            <a:spLocks noChangeArrowheads="1"/>
          </p:cNvSpPr>
          <p:nvPr/>
        </p:nvSpPr>
        <p:spPr bwMode="auto">
          <a:xfrm>
            <a:off x="7766050" y="3689350"/>
            <a:ext cx="142875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2</a:t>
            </a:r>
            <a:endParaRPr lang="zh-CN" altLang="en-US" sz="800" b="1"/>
          </a:p>
        </p:txBody>
      </p:sp>
      <p:sp>
        <p:nvSpPr>
          <p:cNvPr id="17424" name="TextBox 41"/>
          <p:cNvSpPr txBox="1">
            <a:spLocks noChangeArrowheads="1"/>
          </p:cNvSpPr>
          <p:nvPr/>
        </p:nvSpPr>
        <p:spPr bwMode="auto">
          <a:xfrm>
            <a:off x="7893050" y="3692525"/>
            <a:ext cx="142875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0</a:t>
            </a:r>
            <a:endParaRPr lang="zh-CN" altLang="en-US" sz="800" b="1"/>
          </a:p>
        </p:txBody>
      </p:sp>
      <p:sp>
        <p:nvSpPr>
          <p:cNvPr id="17425" name="TextBox 42"/>
          <p:cNvSpPr txBox="1">
            <a:spLocks noChangeArrowheads="1"/>
          </p:cNvSpPr>
          <p:nvPr/>
        </p:nvSpPr>
        <p:spPr bwMode="auto">
          <a:xfrm>
            <a:off x="8027988" y="3689350"/>
            <a:ext cx="144462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7426" name="TextBox 43"/>
          <p:cNvSpPr txBox="1">
            <a:spLocks noChangeArrowheads="1"/>
          </p:cNvSpPr>
          <p:nvPr/>
        </p:nvSpPr>
        <p:spPr bwMode="auto">
          <a:xfrm>
            <a:off x="8147050" y="3692525"/>
            <a:ext cx="144463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0</a:t>
            </a:r>
            <a:endParaRPr lang="zh-CN" altLang="en-US" sz="800" b="1"/>
          </a:p>
        </p:txBody>
      </p:sp>
      <p:sp>
        <p:nvSpPr>
          <p:cNvPr id="17427" name="TextBox 44"/>
          <p:cNvSpPr txBox="1">
            <a:spLocks noChangeArrowheads="1"/>
          </p:cNvSpPr>
          <p:nvPr/>
        </p:nvSpPr>
        <p:spPr bwMode="auto">
          <a:xfrm>
            <a:off x="8286750" y="3692525"/>
            <a:ext cx="142875" cy="2143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0</a:t>
            </a:r>
            <a:endParaRPr lang="zh-CN" altLang="en-US" sz="800" b="1"/>
          </a:p>
        </p:txBody>
      </p:sp>
      <p:sp>
        <p:nvSpPr>
          <p:cNvPr id="17428" name="TextBox 45"/>
          <p:cNvSpPr txBox="1">
            <a:spLocks noChangeArrowheads="1"/>
          </p:cNvSpPr>
          <p:nvPr/>
        </p:nvSpPr>
        <p:spPr bwMode="auto">
          <a:xfrm>
            <a:off x="8410575" y="3692525"/>
            <a:ext cx="144463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17429" name="TextBox 47"/>
          <p:cNvSpPr txBox="1">
            <a:spLocks noChangeArrowheads="1"/>
          </p:cNvSpPr>
          <p:nvPr/>
        </p:nvSpPr>
        <p:spPr bwMode="auto">
          <a:xfrm>
            <a:off x="4427538" y="3644900"/>
            <a:ext cx="720725" cy="2778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1200" b="1"/>
              <a:t>XX</a:t>
            </a:r>
            <a:r>
              <a:rPr lang="zh-CN" altLang="en-US" sz="1200" b="1"/>
              <a:t>大学</a:t>
            </a:r>
            <a:endParaRPr lang="zh-CN" altLang="en-US" sz="1200" b="1"/>
          </a:p>
        </p:txBody>
      </p:sp>
      <p:sp>
        <p:nvSpPr>
          <p:cNvPr id="17430" name="TextBox 48"/>
          <p:cNvSpPr txBox="1">
            <a:spLocks noChangeArrowheads="1"/>
          </p:cNvSpPr>
          <p:nvPr/>
        </p:nvSpPr>
        <p:spPr bwMode="auto">
          <a:xfrm>
            <a:off x="4500563" y="4005263"/>
            <a:ext cx="719137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200" b="1"/>
              <a:t>李月</a:t>
            </a:r>
            <a:endParaRPr lang="zh-CN" altLang="en-US" sz="1200" b="1"/>
          </a:p>
        </p:txBody>
      </p:sp>
      <p:pic>
        <p:nvPicPr>
          <p:cNvPr id="17431" name="Picture 1" descr="C:\Users\Administrator\AppData\Roaming\Tencent\Users\58445695\QQ\WinTemp\RichOle\J1VBFOKA@D3$1]SA{[7`7I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0200" y="1557338"/>
            <a:ext cx="1362075" cy="134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2" name="TextBox 84"/>
          <p:cNvSpPr txBox="1">
            <a:spLocks noChangeArrowheads="1"/>
          </p:cNvSpPr>
          <p:nvPr/>
        </p:nvSpPr>
        <p:spPr bwMode="auto">
          <a:xfrm>
            <a:off x="4427538" y="5300663"/>
            <a:ext cx="4321175" cy="7080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完成后将试题册背面向上放回桌子左上角，不得提前翻阅</a:t>
            </a:r>
            <a:r>
              <a:rPr lang="en-US" altLang="zh-CN" sz="2000" b="1" dirty="0">
                <a:solidFill>
                  <a:srgbClr val="00206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!</a:t>
            </a:r>
            <a:endParaRPr lang="zh-CN" altLang="en-US" sz="2000" b="1" dirty="0">
              <a:solidFill>
                <a:srgbClr val="002060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7433" name="图片 26" descr="试题册背面_201312_培训_人名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9388" y="1700213"/>
            <a:ext cx="3838575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34" name="线形标注 2 14"/>
          <p:cNvSpPr/>
          <p:nvPr/>
        </p:nvSpPr>
        <p:spPr bwMode="auto">
          <a:xfrm>
            <a:off x="2843213" y="4797425"/>
            <a:ext cx="1009650" cy="863600"/>
          </a:xfrm>
          <a:prstGeom prst="borderCallout2">
            <a:avLst>
              <a:gd name="adj1" fmla="val 50495"/>
              <a:gd name="adj2" fmla="val 99565"/>
              <a:gd name="adj3" fmla="val 50495"/>
              <a:gd name="adj4" fmla="val 136463"/>
              <a:gd name="adj5" fmla="val -20486"/>
              <a:gd name="adj6" fmla="val 288273"/>
            </a:avLst>
          </a:prstGeom>
          <a:noFill/>
          <a:ln w="53975">
            <a:solidFill>
              <a:srgbClr val="FF7C80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7435" name="矩形 67"/>
          <p:cNvSpPr>
            <a:spLocks noChangeArrowheads="1"/>
          </p:cNvSpPr>
          <p:nvPr/>
        </p:nvSpPr>
        <p:spPr bwMode="auto">
          <a:xfrm>
            <a:off x="6616700" y="400526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7436" name="矩形 68"/>
          <p:cNvSpPr>
            <a:spLocks noChangeArrowheads="1"/>
          </p:cNvSpPr>
          <p:nvPr/>
        </p:nvSpPr>
        <p:spPr bwMode="auto">
          <a:xfrm>
            <a:off x="6751638" y="400526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7437" name="矩形 69"/>
          <p:cNvSpPr>
            <a:spLocks noChangeArrowheads="1"/>
          </p:cNvSpPr>
          <p:nvPr/>
        </p:nvSpPr>
        <p:spPr bwMode="auto">
          <a:xfrm>
            <a:off x="6886575" y="391001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7438" name="矩形 70"/>
          <p:cNvSpPr>
            <a:spLocks noChangeArrowheads="1"/>
          </p:cNvSpPr>
          <p:nvPr/>
        </p:nvSpPr>
        <p:spPr bwMode="auto">
          <a:xfrm>
            <a:off x="7019925" y="400526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7439" name="矩形 71"/>
          <p:cNvSpPr>
            <a:spLocks noChangeArrowheads="1"/>
          </p:cNvSpPr>
          <p:nvPr/>
        </p:nvSpPr>
        <p:spPr bwMode="auto">
          <a:xfrm>
            <a:off x="7161213" y="400526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7440" name="矩形 72"/>
          <p:cNvSpPr>
            <a:spLocks noChangeArrowheads="1"/>
          </p:cNvSpPr>
          <p:nvPr/>
        </p:nvSpPr>
        <p:spPr bwMode="auto">
          <a:xfrm>
            <a:off x="7288213" y="3908425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7441" name="矩形 73"/>
          <p:cNvSpPr>
            <a:spLocks noChangeArrowheads="1"/>
          </p:cNvSpPr>
          <p:nvPr/>
        </p:nvSpPr>
        <p:spPr bwMode="auto">
          <a:xfrm>
            <a:off x="7413625" y="400526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7442" name="矩形 74"/>
          <p:cNvSpPr>
            <a:spLocks noChangeArrowheads="1"/>
          </p:cNvSpPr>
          <p:nvPr/>
        </p:nvSpPr>
        <p:spPr bwMode="auto">
          <a:xfrm>
            <a:off x="7550150" y="422116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7443" name="矩形 75"/>
          <p:cNvSpPr>
            <a:spLocks noChangeArrowheads="1"/>
          </p:cNvSpPr>
          <p:nvPr/>
        </p:nvSpPr>
        <p:spPr bwMode="auto">
          <a:xfrm>
            <a:off x="7672388" y="412115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7444" name="矩形 76"/>
          <p:cNvSpPr>
            <a:spLocks noChangeArrowheads="1"/>
          </p:cNvSpPr>
          <p:nvPr/>
        </p:nvSpPr>
        <p:spPr bwMode="auto">
          <a:xfrm>
            <a:off x="7807325" y="412115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7445" name="矩形 77"/>
          <p:cNvSpPr>
            <a:spLocks noChangeArrowheads="1"/>
          </p:cNvSpPr>
          <p:nvPr/>
        </p:nvSpPr>
        <p:spPr bwMode="auto">
          <a:xfrm>
            <a:off x="7951788" y="3905250"/>
            <a:ext cx="109537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7446" name="矩形 78"/>
          <p:cNvSpPr>
            <a:spLocks noChangeArrowheads="1"/>
          </p:cNvSpPr>
          <p:nvPr/>
        </p:nvSpPr>
        <p:spPr bwMode="auto">
          <a:xfrm>
            <a:off x="8080375" y="400526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7447" name="矩形 79"/>
          <p:cNvSpPr>
            <a:spLocks noChangeArrowheads="1"/>
          </p:cNvSpPr>
          <p:nvPr/>
        </p:nvSpPr>
        <p:spPr bwMode="auto">
          <a:xfrm>
            <a:off x="8212138" y="38989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7448" name="矩形 80"/>
          <p:cNvSpPr>
            <a:spLocks noChangeArrowheads="1"/>
          </p:cNvSpPr>
          <p:nvPr/>
        </p:nvSpPr>
        <p:spPr bwMode="auto">
          <a:xfrm>
            <a:off x="8343900" y="3898900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17449" name="矩形 81"/>
          <p:cNvSpPr>
            <a:spLocks noChangeArrowheads="1"/>
          </p:cNvSpPr>
          <p:nvPr/>
        </p:nvSpPr>
        <p:spPr bwMode="auto">
          <a:xfrm>
            <a:off x="8470900" y="4005263"/>
            <a:ext cx="107950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32" grpId="0"/>
      <p:bldP spid="174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95288" y="1125538"/>
            <a:ext cx="8315325" cy="408573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chemeClr val="accent1"/>
                </a:solidFill>
              </a:rPr>
              <a:t>9:10/15:10</a:t>
            </a:r>
            <a:r>
              <a:rPr lang="zh-CN" altLang="en-US" sz="2800" b="1" dirty="0">
                <a:solidFill>
                  <a:schemeClr val="accent1"/>
                </a:solidFill>
              </a:rPr>
              <a:t>（</a:t>
            </a:r>
            <a:r>
              <a:rPr lang="en-US" altLang="zh-CN" sz="2800" b="1" dirty="0">
                <a:solidFill>
                  <a:schemeClr val="accent1"/>
                </a:solidFill>
              </a:rPr>
              <a:t>CET4/CET6</a:t>
            </a:r>
            <a:r>
              <a:rPr lang="zh-CN" altLang="en-US" sz="2800" b="1" dirty="0">
                <a:solidFill>
                  <a:schemeClr val="accent1"/>
                </a:solidFill>
              </a:rPr>
              <a:t>）</a:t>
            </a:r>
            <a:r>
              <a:rPr lang="zh-CN" altLang="en-US" sz="2800" b="1" dirty="0"/>
              <a:t>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工作概述   正式开始考试</a:t>
            </a:r>
            <a:endParaRPr lang="zh-CN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监考教师   再次核验考生证件</a:t>
            </a:r>
            <a:endParaRPr lang="en-US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</a:t>
            </a:r>
            <a:r>
              <a:rPr lang="zh-CN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检查考生粘贴条形码及填写个人信息情况</a:t>
            </a:r>
            <a:endParaRPr lang="en-US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endParaRPr lang="en-US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提 示  语    </a:t>
            </a:r>
            <a:r>
              <a:rPr lang="zh-CN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作文题目在试题册背面，使用黑色签字笔在</a:t>
            </a:r>
            <a:r>
              <a:rPr lang="en-US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</a:t>
            </a:r>
            <a:r>
              <a:rPr lang="zh-CN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答题卡</a:t>
            </a:r>
            <a:r>
              <a:rPr lang="en-US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上作答，期间不得打开试题册。作文题考试时间为</a:t>
            </a:r>
            <a:r>
              <a:rPr lang="en-US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30</a:t>
            </a:r>
            <a:r>
              <a:rPr lang="zh-CN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分钟，之后将立即进行听力考试。</a:t>
            </a:r>
            <a:endParaRPr lang="en-US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</a:t>
            </a:r>
            <a:endParaRPr lang="en-US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400" b="1" dirty="0"/>
          </a:p>
        </p:txBody>
      </p:sp>
      <p:cxnSp>
        <p:nvCxnSpPr>
          <p:cNvPr id="18435" name="肘形连接符 5"/>
          <p:cNvCxnSpPr>
            <a:cxnSpLocks noChangeShapeType="1"/>
          </p:cNvCxnSpPr>
          <p:nvPr/>
        </p:nvCxnSpPr>
        <p:spPr bwMode="auto">
          <a:xfrm rot="16200000" flipV="1">
            <a:off x="6966322" y="1561084"/>
            <a:ext cx="791418" cy="720426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002060"/>
            </a:solidFill>
            <a:round/>
            <a:tailEnd type="arrow" w="med" len="med"/>
          </a:ln>
        </p:spPr>
      </p:cxnSp>
      <p:sp>
        <p:nvSpPr>
          <p:cNvPr id="18436" name="TextBox 7"/>
          <p:cNvSpPr txBox="1">
            <a:spLocks noChangeArrowheads="1"/>
          </p:cNvSpPr>
          <p:nvPr/>
        </p:nvSpPr>
        <p:spPr bwMode="auto">
          <a:xfrm>
            <a:off x="5580063" y="1116742"/>
            <a:ext cx="35639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u="sng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第一次检查条形码粘贴情况</a:t>
            </a:r>
            <a:endParaRPr lang="zh-CN" altLang="en-US" sz="2000" b="1" u="sng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393701" y="4213753"/>
            <a:ext cx="8316912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800" b="1" dirty="0"/>
              <a:t>9:35/15:35</a:t>
            </a:r>
            <a:r>
              <a:rPr lang="zh-CN" altLang="en-US" sz="2800" b="1" dirty="0"/>
              <a:t>（</a:t>
            </a:r>
            <a:r>
              <a:rPr lang="en-US" altLang="zh-CN" sz="2800" b="1" dirty="0"/>
              <a:t>CET4/CET6</a:t>
            </a:r>
            <a:r>
              <a:rPr lang="zh-CN" altLang="en-US" sz="2800" b="1" dirty="0"/>
              <a:t>）</a:t>
            </a:r>
            <a:endParaRPr lang="zh-CN" altLang="en-US" sz="28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342900" indent="-342900"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chemeClr val="accent1"/>
                </a:solidFill>
              </a:rPr>
              <a:t>9:35/15:35</a:t>
            </a:r>
            <a:r>
              <a:rPr lang="zh-CN" altLang="en-US" sz="2800" b="1" dirty="0">
                <a:solidFill>
                  <a:schemeClr val="accent1"/>
                </a:solidFill>
              </a:rPr>
              <a:t>（</a:t>
            </a:r>
            <a:r>
              <a:rPr lang="en-US" altLang="zh-CN" sz="2800" b="1" dirty="0">
                <a:solidFill>
                  <a:schemeClr val="accent1"/>
                </a:solidFill>
              </a:rPr>
              <a:t>CET4/CET6</a:t>
            </a:r>
            <a:r>
              <a:rPr lang="zh-CN" altLang="en-US" sz="2800" b="1" dirty="0">
                <a:solidFill>
                  <a:schemeClr val="accent1"/>
                </a:solidFill>
              </a:rPr>
              <a:t>）</a:t>
            </a:r>
            <a:endParaRPr lang="zh-CN" altLang="en-US" sz="2800" b="1" dirty="0">
              <a:solidFill>
                <a:schemeClr val="accent1"/>
              </a:solidFill>
            </a:endParaRPr>
          </a:p>
          <a:p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</a:t>
            </a:r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工作概述</a:t>
            </a:r>
            <a:r>
              <a:rPr lang="en-US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</a:t>
            </a:r>
            <a:r>
              <a:rPr lang="zh-CN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提示考生</a:t>
            </a:r>
            <a:r>
              <a:rPr lang="en-US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5</a:t>
            </a:r>
            <a:r>
              <a:rPr lang="zh-CN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分钟后结束写作考试，并开始进行听力考试</a:t>
            </a:r>
            <a:endParaRPr lang="en-US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endParaRPr lang="zh-CN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39750" y="1484313"/>
            <a:ext cx="8135938" cy="31880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sz="2800" b="1" dirty="0">
                <a:solidFill>
                  <a:schemeClr val="accent1"/>
                </a:solidFill>
              </a:rPr>
              <a:t>9:40/15:40</a:t>
            </a:r>
            <a:r>
              <a:rPr lang="zh-CN" altLang="en-US" sz="2800" b="1" dirty="0">
                <a:solidFill>
                  <a:schemeClr val="accent1"/>
                </a:solidFill>
              </a:rPr>
              <a:t>（</a:t>
            </a:r>
            <a:r>
              <a:rPr lang="en-US" altLang="zh-CN" sz="2800" b="1" dirty="0">
                <a:solidFill>
                  <a:schemeClr val="accent1"/>
                </a:solidFill>
              </a:rPr>
              <a:t>CET4/CET6</a:t>
            </a:r>
            <a:r>
              <a:rPr lang="zh-CN" altLang="en-US" sz="2800" b="1" dirty="0">
                <a:solidFill>
                  <a:schemeClr val="accent1"/>
                </a:solidFill>
              </a:rPr>
              <a:t>）</a:t>
            </a:r>
            <a:endParaRPr lang="zh-CN" altLang="en-US" sz="28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工作概述   听力考试开始</a:t>
            </a:r>
            <a:endParaRPr lang="en-US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</a:t>
            </a:r>
            <a:endParaRPr lang="zh-CN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监考教师    命令考生打开试题册，带上耳机，播放听力</a:t>
            </a:r>
            <a:endParaRPr lang="zh-CN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en-US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提  示 语    </a:t>
            </a:r>
            <a:r>
              <a:rPr lang="zh-CN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听力考试正式开始，请考生打开试题册并带</a:t>
            </a:r>
            <a:r>
              <a:rPr lang="en-US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</a:t>
            </a:r>
            <a:r>
              <a:rPr lang="zh-CN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上耳机，</a:t>
            </a:r>
            <a:r>
              <a:rPr lang="zh-CN" altLang="zh-CN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听力录音播放完毕后，</a:t>
            </a: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考生停止作答，开始</a:t>
            </a:r>
            <a:r>
              <a:rPr lang="zh-CN" altLang="zh-CN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收答题</a:t>
            </a:r>
            <a:r>
              <a:rPr lang="zh-CN" altLang="en-US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卡</a:t>
            </a:r>
            <a:r>
              <a:rPr lang="en-US" altLang="zh-CN" sz="2400" b="1" dirty="0">
                <a:solidFill>
                  <a:srgbClr val="FF000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1.</a:t>
            </a:r>
            <a:r>
              <a:rPr lang="zh-CN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卡</a:t>
            </a:r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、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zh-CN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。</a:t>
            </a:r>
            <a:endParaRPr lang="zh-CN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>
            <a:spLocks noChangeArrowheads="1"/>
          </p:cNvSpPr>
          <p:nvPr/>
        </p:nvSpPr>
        <p:spPr bwMode="auto">
          <a:xfrm>
            <a:off x="395288" y="1052513"/>
            <a:ext cx="8137525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8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听力考试注意事项：</a:t>
            </a:r>
            <a:endParaRPr lang="zh-CN" altLang="zh-CN" sz="28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七角星 4"/>
          <p:cNvSpPr/>
          <p:nvPr/>
        </p:nvSpPr>
        <p:spPr bwMode="auto">
          <a:xfrm>
            <a:off x="468313" y="1052513"/>
            <a:ext cx="431800" cy="431800"/>
          </a:xfrm>
          <a:prstGeom prst="star7">
            <a:avLst/>
          </a:prstGeom>
          <a:solidFill>
            <a:srgbClr val="FF7C80"/>
          </a:solidFill>
          <a:ln w="9525">
            <a:solidFill>
              <a:srgbClr val="FFC000"/>
            </a:solidFill>
            <a:miter lim="800000"/>
          </a:ln>
        </p:spPr>
        <p:txBody>
          <a:bodyPr wrap="none" anchor="ctr"/>
          <a:lstStyle/>
          <a:p>
            <a:pPr algn="ctr">
              <a:defRPr/>
            </a:pPr>
            <a:endParaRPr lang="zh-CN" altLang="en-US" sz="2000" b="1" dirty="0">
              <a:solidFill>
                <a:srgbClr val="FFFF00"/>
              </a:solidFill>
            </a:endParaRP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755650" y="1700213"/>
            <a:ext cx="7632700" cy="446151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60680" indent="-360680"/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1.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听力考试时间为：四级大约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25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分钟、六级大约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30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分钟。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360680" indent="-360680"/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2.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听力录音播放时间中已包含考生作答时间，听力播放完毕后，监考教师收答题卡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，考生须暂停作答，等待指令后方可作答下一部分。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360680" indent="-360680"/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3.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听力正式内容开始前提示语为“听力考试现在开始”，正式内容结束的提示语为“听力考试结束，现在由监考员收答题卡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，请考生等待开始作答下一部分试题的指令”。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监考老师收卷前确定学生听到相关结束指令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。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360680" indent="-360680"/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4.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考试期间，考生原则上不得去洗手间，如有需要，须监考老师陪同，由流动监考临时顶上监考位置。考生返回考场需要</a:t>
            </a:r>
            <a:r>
              <a:rPr lang="zh-CN" altLang="en-US" sz="20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重新使用金属探测仪对其进行全身检查后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再返回座位。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360680" indent="-360680"/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5.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考试期间，监考员一前一后认真监考，不得做与监考无关的事情（如吸烟、阅读书报、谈笑、睡觉、抄做试题等），不得以任何形式向外发布考场内信息</a:t>
            </a:r>
            <a:endParaRPr lang="zh-CN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1508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66551"/>
            <a:ext cx="1714500" cy="1543050"/>
          </a:xfrm>
          <a:prstGeom prst="rect">
            <a:avLst/>
          </a:prstGeom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539750" y="1052513"/>
            <a:ext cx="8316913" cy="24485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chemeClr val="accent1"/>
                </a:solidFill>
              </a:rPr>
              <a:t>时间   </a:t>
            </a:r>
            <a:r>
              <a:rPr lang="en-US" altLang="zh-CN" sz="2800" b="1" dirty="0">
                <a:solidFill>
                  <a:schemeClr val="accent1"/>
                </a:solidFill>
              </a:rPr>
              <a:t> 10:05/16:10</a:t>
            </a:r>
            <a:r>
              <a:rPr lang="zh-CN" altLang="en-US" sz="2800" b="1" dirty="0">
                <a:solidFill>
                  <a:schemeClr val="accent1"/>
                </a:solidFill>
              </a:rPr>
              <a:t>（</a:t>
            </a:r>
            <a:r>
              <a:rPr lang="en-US" altLang="zh-CN" sz="2800" b="1" dirty="0">
                <a:solidFill>
                  <a:schemeClr val="accent1"/>
                </a:solidFill>
              </a:rPr>
              <a:t>CET4/CET6</a:t>
            </a:r>
            <a:r>
              <a:rPr lang="zh-CN" altLang="en-US" sz="2800" b="1" dirty="0">
                <a:solidFill>
                  <a:schemeClr val="accent1"/>
                </a:solidFill>
              </a:rPr>
              <a:t>）</a:t>
            </a:r>
            <a:endParaRPr lang="en-US" altLang="zh-CN" sz="2800" b="1" dirty="0">
              <a:solidFill>
                <a:schemeClr val="accent1"/>
              </a:solidFill>
            </a:endParaRPr>
          </a:p>
          <a:p>
            <a:r>
              <a:rPr lang="zh-CN" altLang="en-US" sz="2400" b="1" dirty="0"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工作概述    听力考试结束</a:t>
            </a:r>
            <a:endParaRPr lang="en-US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监考教师    确认听力播放完成，要求考生停止作答，</a:t>
            </a:r>
            <a:endParaRPr lang="zh-CN" altLang="en-US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 </a:t>
            </a:r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收答题卡</a:t>
            </a:r>
            <a:r>
              <a:rPr lang="en-US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endParaRPr lang="en-US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考      生    停止作答</a:t>
            </a:r>
            <a:endParaRPr lang="zh-CN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</a:t>
            </a:r>
            <a:endParaRPr lang="en-US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539750" y="3213100"/>
            <a:ext cx="8316913" cy="244856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chemeClr val="accent1"/>
                </a:solidFill>
              </a:rPr>
              <a:t>时间   </a:t>
            </a:r>
            <a:r>
              <a:rPr lang="en-US" altLang="zh-CN" sz="2800" b="1" dirty="0">
                <a:solidFill>
                  <a:schemeClr val="accent1"/>
                </a:solidFill>
              </a:rPr>
              <a:t> 10:10/16:15</a:t>
            </a:r>
            <a:r>
              <a:rPr lang="zh-CN" altLang="en-US" sz="2800" b="1" dirty="0">
                <a:solidFill>
                  <a:schemeClr val="accent1"/>
                </a:solidFill>
              </a:rPr>
              <a:t>（</a:t>
            </a:r>
            <a:r>
              <a:rPr lang="en-US" altLang="zh-CN" sz="2800" b="1" dirty="0">
                <a:solidFill>
                  <a:schemeClr val="accent1"/>
                </a:solidFill>
              </a:rPr>
              <a:t>CET4/CET6</a:t>
            </a:r>
            <a:r>
              <a:rPr lang="zh-CN" altLang="en-US" sz="2800" b="1" dirty="0">
                <a:solidFill>
                  <a:schemeClr val="accent1"/>
                </a:solidFill>
              </a:rPr>
              <a:t>）</a:t>
            </a:r>
            <a:endParaRPr lang="en-US" altLang="zh-CN" sz="2800" b="1" dirty="0">
              <a:solidFill>
                <a:schemeClr val="accent1"/>
              </a:solidFill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工作概述    命令考生继续作答</a:t>
            </a:r>
            <a:endParaRPr lang="en-US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考      生    考生继续作答阅读理解和翻译部分</a:t>
            </a:r>
            <a:endParaRPr lang="zh-CN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监考教师   </a:t>
            </a:r>
            <a:r>
              <a:rPr lang="en-US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检查考生答题卡</a:t>
            </a:r>
            <a:r>
              <a:rPr lang="en-US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个人信息填写和条形码粘贴</a:t>
            </a:r>
            <a:endParaRPr lang="zh-CN" altLang="en-US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</a:t>
            </a:r>
            <a:r>
              <a:rPr lang="en-US" altLang="zh-CN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                    </a:t>
            </a:r>
            <a:r>
              <a:rPr lang="zh-CN" altLang="en-US" sz="2400" b="1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情况，记录缺考情况 </a:t>
            </a:r>
            <a:endParaRPr lang="en-US" altLang="zh-CN" sz="2400" b="1" dirty="0">
              <a:latin typeface="华文中宋" panose="02010600040101010101" pitchFamily="2" charset="-122"/>
              <a:ea typeface="华文中宋" panose="02010600040101010101" pitchFamily="2" charset="-122"/>
            </a:endParaRPr>
          </a:p>
          <a:p>
            <a:r>
              <a:rPr lang="zh-CN" altLang="en-US" sz="2400" b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（等待流动监考员来清点、复核密封答题卡</a:t>
            </a:r>
            <a:r>
              <a:rPr lang="en-US" altLang="zh-CN" sz="2400" b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400" b="1" dirty="0">
                <a:solidFill>
                  <a:schemeClr val="bg2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。）</a:t>
            </a:r>
            <a:endParaRPr lang="en-US" altLang="zh-CN" sz="2400" b="1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cxnSp>
        <p:nvCxnSpPr>
          <p:cNvPr id="22532" name="肘形连接符 5"/>
          <p:cNvCxnSpPr>
            <a:cxnSpLocks noChangeShapeType="1"/>
          </p:cNvCxnSpPr>
          <p:nvPr/>
        </p:nvCxnSpPr>
        <p:spPr bwMode="auto">
          <a:xfrm rot="10800000" flipV="1">
            <a:off x="6444208" y="4869160"/>
            <a:ext cx="1584176" cy="1207790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002060"/>
            </a:solidFill>
            <a:round/>
            <a:tailEnd type="arrow" w="med" len="med"/>
          </a:ln>
        </p:spPr>
      </p:cxnSp>
      <p:sp>
        <p:nvSpPr>
          <p:cNvPr id="22533" name="TextBox 12"/>
          <p:cNvSpPr txBox="1">
            <a:spLocks noChangeArrowheads="1"/>
          </p:cNvSpPr>
          <p:nvPr/>
        </p:nvSpPr>
        <p:spPr bwMode="auto">
          <a:xfrm>
            <a:off x="3203575" y="5876925"/>
            <a:ext cx="3563938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u="sng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第二次检查条形码粘贴情况</a:t>
            </a:r>
            <a:endParaRPr lang="zh-CN" altLang="en-US" sz="2000" b="1" u="sng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7C8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2" dur="indefinite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7C8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46" dur="indefinite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7C8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22530" name="TextBox 6"/>
          <p:cNvSpPr txBox="1">
            <a:spLocks noChangeArrowheads="1"/>
          </p:cNvSpPr>
          <p:nvPr/>
        </p:nvSpPr>
        <p:spPr bwMode="auto">
          <a:xfrm>
            <a:off x="684213" y="836613"/>
            <a:ext cx="3427412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dirty="0">
                <a:solidFill>
                  <a:schemeClr val="accent1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缺考考生处理</a:t>
            </a:r>
            <a:endParaRPr lang="zh-CN" altLang="en-US" sz="2000" b="1" dirty="0">
              <a:solidFill>
                <a:schemeClr val="accent1"/>
              </a:solidFill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22531" name="Picture 2" descr="C:\Users\Administrator\AppData\Roaming\Tencent\Users\2411221069\QQ\WinTemp\RichOle\V`U_W9BU(VB~S24WPNC1IG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628775"/>
            <a:ext cx="10223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TextBox 5"/>
          <p:cNvSpPr txBox="1">
            <a:spLocks noChangeArrowheads="1"/>
          </p:cNvSpPr>
          <p:nvPr/>
        </p:nvSpPr>
        <p:spPr bwMode="auto">
          <a:xfrm>
            <a:off x="3203575" y="908050"/>
            <a:ext cx="4537075" cy="6413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b="1" dirty="0">
                <a:solidFill>
                  <a:srgbClr val="0020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填写（涂）卡</a:t>
            </a:r>
            <a:r>
              <a:rPr lang="en-US" altLang="zh-CN" b="1" dirty="0">
                <a:solidFill>
                  <a:srgbClr val="0020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</a:t>
            </a:r>
            <a:r>
              <a:rPr lang="zh-CN" altLang="en-US" b="1" dirty="0">
                <a:solidFill>
                  <a:srgbClr val="0020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、卡</a:t>
            </a:r>
            <a:r>
              <a:rPr lang="en-US" altLang="zh-CN" b="1" dirty="0">
                <a:solidFill>
                  <a:srgbClr val="0020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2</a:t>
            </a:r>
            <a:r>
              <a:rPr lang="zh-CN" altLang="en-US" b="1" dirty="0">
                <a:solidFill>
                  <a:srgbClr val="0020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以及试题册背面姓名和准考证号后两位，条形码无需揭下！</a:t>
            </a:r>
            <a:endParaRPr lang="zh-CN" altLang="en-US" b="1" dirty="0">
              <a:solidFill>
                <a:srgbClr val="0020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250825" y="2708275"/>
            <a:ext cx="1223963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b="1" dirty="0">
                <a:solidFill>
                  <a:srgbClr val="00206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监考教师</a:t>
            </a:r>
            <a:endParaRPr lang="zh-CN" altLang="en-US" b="1" dirty="0">
              <a:solidFill>
                <a:srgbClr val="00206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pic>
        <p:nvPicPr>
          <p:cNvPr id="22534" name="Picture 2" descr="C:\Users\Administrator\AppData\Roaming\Tencent\Users\58445695\QQ\WinTemp\RichOle\T4BH3A$9{{ZMDTRRU`]TNDV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844675"/>
            <a:ext cx="3960813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5" name="Picture 4" descr="C:\Users\Administrator\AppData\Roaming\Tencent\Users\58445695\QQ\WinTemp\RichOle\DFVUN(`$@5_AA{(6@~EK}(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92275" y="3933825"/>
            <a:ext cx="39608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6" name="TextBox 36"/>
          <p:cNvSpPr txBox="1">
            <a:spLocks noChangeArrowheads="1"/>
          </p:cNvSpPr>
          <p:nvPr/>
        </p:nvSpPr>
        <p:spPr bwMode="auto">
          <a:xfrm>
            <a:off x="5146675" y="2420938"/>
            <a:ext cx="144463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22537" name="TextBox 37"/>
          <p:cNvSpPr txBox="1">
            <a:spLocks noChangeArrowheads="1"/>
          </p:cNvSpPr>
          <p:nvPr/>
        </p:nvSpPr>
        <p:spPr bwMode="auto">
          <a:xfrm>
            <a:off x="5238750" y="2420938"/>
            <a:ext cx="144463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22538" name="矩形 38"/>
          <p:cNvSpPr>
            <a:spLocks noChangeArrowheads="1"/>
          </p:cNvSpPr>
          <p:nvPr/>
        </p:nvSpPr>
        <p:spPr bwMode="auto">
          <a:xfrm>
            <a:off x="5210175" y="2708275"/>
            <a:ext cx="79375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22539" name="矩形 39"/>
          <p:cNvSpPr>
            <a:spLocks noChangeArrowheads="1"/>
          </p:cNvSpPr>
          <p:nvPr/>
        </p:nvSpPr>
        <p:spPr bwMode="auto">
          <a:xfrm>
            <a:off x="5313363" y="2708275"/>
            <a:ext cx="79375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22540" name="TextBox 40"/>
          <p:cNvSpPr txBox="1">
            <a:spLocks noChangeArrowheads="1"/>
          </p:cNvSpPr>
          <p:nvPr/>
        </p:nvSpPr>
        <p:spPr bwMode="auto">
          <a:xfrm>
            <a:off x="1898650" y="2363788"/>
            <a:ext cx="69850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200" b="1"/>
              <a:t>XX</a:t>
            </a:r>
            <a:r>
              <a:rPr lang="zh-CN" altLang="en-US" sz="1200" b="1"/>
              <a:t>大学</a:t>
            </a:r>
            <a:endParaRPr lang="zh-CN" altLang="en-US" sz="1200" b="1"/>
          </a:p>
        </p:txBody>
      </p:sp>
      <p:sp>
        <p:nvSpPr>
          <p:cNvPr id="22541" name="TextBox 41"/>
          <p:cNvSpPr txBox="1">
            <a:spLocks noChangeArrowheads="1"/>
          </p:cNvSpPr>
          <p:nvPr/>
        </p:nvSpPr>
        <p:spPr bwMode="auto">
          <a:xfrm>
            <a:off x="2051050" y="2708275"/>
            <a:ext cx="576263" cy="2619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100" b="1"/>
              <a:t>张小</a:t>
            </a:r>
            <a:endParaRPr lang="zh-CN" altLang="en-US" sz="1100" b="1"/>
          </a:p>
        </p:txBody>
      </p:sp>
      <p:sp>
        <p:nvSpPr>
          <p:cNvPr id="22542" name="矩形 42"/>
          <p:cNvSpPr>
            <a:spLocks noChangeArrowheads="1"/>
          </p:cNvSpPr>
          <p:nvPr/>
        </p:nvSpPr>
        <p:spPr bwMode="auto">
          <a:xfrm>
            <a:off x="5222875" y="4797425"/>
            <a:ext cx="79375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22543" name="矩形 43"/>
          <p:cNvSpPr>
            <a:spLocks noChangeArrowheads="1"/>
          </p:cNvSpPr>
          <p:nvPr/>
        </p:nvSpPr>
        <p:spPr bwMode="auto">
          <a:xfrm>
            <a:off x="5326063" y="4797425"/>
            <a:ext cx="79375" cy="539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22544" name="TextBox 44"/>
          <p:cNvSpPr txBox="1">
            <a:spLocks noChangeArrowheads="1"/>
          </p:cNvSpPr>
          <p:nvPr/>
        </p:nvSpPr>
        <p:spPr bwMode="auto">
          <a:xfrm>
            <a:off x="5165725" y="4508500"/>
            <a:ext cx="142875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22545" name="TextBox 45"/>
          <p:cNvSpPr txBox="1">
            <a:spLocks noChangeArrowheads="1"/>
          </p:cNvSpPr>
          <p:nvPr/>
        </p:nvSpPr>
        <p:spPr bwMode="auto">
          <a:xfrm>
            <a:off x="5268913" y="4508500"/>
            <a:ext cx="144462" cy="2159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800" b="1"/>
              <a:t>1</a:t>
            </a:r>
            <a:endParaRPr lang="zh-CN" altLang="en-US" sz="800" b="1"/>
          </a:p>
        </p:txBody>
      </p:sp>
      <p:sp>
        <p:nvSpPr>
          <p:cNvPr id="22546" name="TextBox 46"/>
          <p:cNvSpPr txBox="1">
            <a:spLocks noChangeArrowheads="1"/>
          </p:cNvSpPr>
          <p:nvPr/>
        </p:nvSpPr>
        <p:spPr bwMode="auto">
          <a:xfrm>
            <a:off x="2073275" y="4725988"/>
            <a:ext cx="698500" cy="276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en-US" altLang="zh-CN" sz="1200" b="1"/>
              <a:t>XX</a:t>
            </a:r>
            <a:r>
              <a:rPr lang="zh-CN" altLang="en-US" sz="1200" b="1"/>
              <a:t>大学</a:t>
            </a:r>
            <a:endParaRPr lang="zh-CN" altLang="en-US" sz="1200" b="1"/>
          </a:p>
        </p:txBody>
      </p:sp>
      <p:sp>
        <p:nvSpPr>
          <p:cNvPr id="22547" name="TextBox 47"/>
          <p:cNvSpPr txBox="1">
            <a:spLocks noChangeArrowheads="1"/>
          </p:cNvSpPr>
          <p:nvPr/>
        </p:nvSpPr>
        <p:spPr bwMode="auto">
          <a:xfrm>
            <a:off x="2154238" y="5214938"/>
            <a:ext cx="576262" cy="2619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1100" b="1"/>
              <a:t>张小</a:t>
            </a:r>
            <a:endParaRPr lang="zh-CN" altLang="en-US" sz="1100" b="1"/>
          </a:p>
        </p:txBody>
      </p:sp>
      <p:pic>
        <p:nvPicPr>
          <p:cNvPr id="22548" name="Picture 1" descr="C:\Users\Administrator\AppData\Roaming\Tencent\Users\58445695\QQ\WinTemp\RichOle\Z8_[4V}%OQ%R7YA[]H5A$)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525" y="2060575"/>
            <a:ext cx="3032125" cy="35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9" name="矩形 48"/>
          <p:cNvSpPr>
            <a:spLocks noChangeArrowheads="1"/>
          </p:cNvSpPr>
          <p:nvPr/>
        </p:nvSpPr>
        <p:spPr bwMode="auto">
          <a:xfrm>
            <a:off x="5868988" y="3141663"/>
            <a:ext cx="2738437" cy="43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200" b="1" dirty="0">
                <a:solidFill>
                  <a:srgbClr val="002060"/>
                </a:solidFill>
              </a:rPr>
              <a:t>！！条形码无需揭下</a:t>
            </a:r>
            <a:endParaRPr lang="zh-CN" altLang="en-US" sz="22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323849" y="981703"/>
            <a:ext cx="8315325" cy="1261884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时间   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11:10/17:15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CET4/CET6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工作概述   离考试结束还有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分钟（考生不得提前交卷）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r>
              <a:rPr lang="en-US" altLang="zh-CN" sz="24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监考教师   提示考生离考试结束还有</a:t>
            </a:r>
            <a:r>
              <a:rPr lang="en-US" altLang="zh-CN" sz="24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10</a:t>
            </a:r>
            <a:r>
              <a:rPr lang="zh-CN" altLang="en-US" sz="24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分钟</a:t>
            </a:r>
            <a:endParaRPr lang="en-US" altLang="zh-CN" sz="24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23850" y="2708275"/>
            <a:ext cx="8315325" cy="28174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时间   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11:20/17:25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CET4/CET6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））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工作概述   考试结束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ts val="3500"/>
              </a:lnSpc>
            </a:pPr>
            <a:r>
              <a:rPr lang="zh-CN" altLang="en-US" sz="2400" b="1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</a:t>
            </a:r>
            <a:endParaRPr lang="zh-CN" altLang="zh-CN" sz="2400" b="1" dirty="0">
              <a:solidFill>
                <a:schemeClr val="accent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监考教师    收试题册、答题卡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，清点答题卡及试题册数量以及个人信息填写，条形码粘贴无误，方可让考生离场。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监考人员在考场内清点，流动监考员在考场内复核后，再密封，共同在密封条骑缝处签名，并统一交考务办验收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)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cxnSp>
        <p:nvCxnSpPr>
          <p:cNvPr id="5" name="肘形连接符 5"/>
          <p:cNvCxnSpPr>
            <a:cxnSpLocks noChangeShapeType="1"/>
          </p:cNvCxnSpPr>
          <p:nvPr/>
        </p:nvCxnSpPr>
        <p:spPr bwMode="auto">
          <a:xfrm rot="16200000" flipH="1">
            <a:off x="5773738" y="4746625"/>
            <a:ext cx="693738" cy="649287"/>
          </a:xfrm>
          <a:prstGeom prst="bentConnector3">
            <a:avLst>
              <a:gd name="adj1" fmla="val 50000"/>
            </a:avLst>
          </a:prstGeom>
          <a:noFill/>
          <a:ln w="38100" algn="ctr">
            <a:solidFill>
              <a:srgbClr val="002060"/>
            </a:solidFill>
            <a:round/>
            <a:tailEnd type="arrow" w="med" len="med"/>
          </a:ln>
        </p:spPr>
      </p:cxnSp>
      <p:sp>
        <p:nvSpPr>
          <p:cNvPr id="6" name="TextBox 12"/>
          <p:cNvSpPr txBox="1">
            <a:spLocks noChangeArrowheads="1"/>
          </p:cNvSpPr>
          <p:nvPr/>
        </p:nvSpPr>
        <p:spPr bwMode="auto">
          <a:xfrm>
            <a:off x="4211638" y="5445125"/>
            <a:ext cx="3563937" cy="4000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000" b="1" u="sng" dirty="0">
                <a:solidFill>
                  <a:srgbClr val="002060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第三次检查条形码粘贴情况</a:t>
            </a:r>
            <a:endParaRPr lang="zh-CN" altLang="en-US" sz="2000" b="1" u="sng" dirty="0">
              <a:solidFill>
                <a:srgbClr val="002060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0" dur="indefinite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7C80"/>
                                        </p:clrVal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/>
          <p:cNvSpPr txBox="1">
            <a:spLocks noChangeArrowheads="1"/>
          </p:cNvSpPr>
          <p:nvPr/>
        </p:nvSpPr>
        <p:spPr bwMode="auto">
          <a:xfrm>
            <a:off x="1521388" y="1772816"/>
            <a:ext cx="6048672" cy="3476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四“要”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817880" lvl="1" indent="-36068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要核实考生身份、做好进场查验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817880" lvl="1" indent="-36068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要熟悉操作规程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817880" lvl="1" indent="-36068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要正确填写缺考信息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817880" lvl="1" indent="-36068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要严防考试作弊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	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lvl="1"/>
            <a:endParaRPr lang="zh-CN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u"/>
            </a:pP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四“不要”</a:t>
            </a:r>
            <a:endParaRPr lang="zh-CN" altLang="en-US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marL="817880" lvl="1" indent="-36068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不迟到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817880" lvl="1" indent="-36068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不遗失考试材料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817880" lvl="1" indent="-36068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不组织或协同作弊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817880" lvl="1" indent="-360680"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不携带手机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1331640" y="631021"/>
            <a:ext cx="309671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一</a:t>
            </a:r>
            <a:r>
              <a:rPr lang="zh-CN" altLang="en-US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、</a:t>
            </a:r>
            <a:r>
              <a:rPr lang="zh-CN" altLang="en-US" sz="2800" b="1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监考总体要求</a:t>
            </a:r>
            <a:endParaRPr lang="en-US" altLang="zh-CN" sz="2800" b="1" dirty="0">
              <a:solidFill>
                <a:schemeClr val="accent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endParaRPr lang="en-US" altLang="zh-CN" sz="28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1714500" y="1205071"/>
            <a:ext cx="3073524" cy="3987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四</a:t>
            </a:r>
            <a:r>
              <a:rPr lang="zh-CN" altLang="en-US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  <a:cs typeface="Times New Roman" panose="02020603050405020304" pitchFamily="18" charset="0"/>
              </a:rPr>
              <a:t>要四不要</a:t>
            </a:r>
            <a:endParaRPr lang="en-US" altLang="zh-CN" sz="1600" b="1" u="sng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3" name="矩形 2"/>
          <p:cNvSpPr>
            <a:spLocks noChangeArrowheads="1"/>
          </p:cNvSpPr>
          <p:nvPr/>
        </p:nvSpPr>
        <p:spPr bwMode="auto">
          <a:xfrm>
            <a:off x="1331595" y="405130"/>
            <a:ext cx="8315325" cy="56070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noAutofit/>
          </a:bodyPr>
          <a:lstStyle/>
          <a:p>
            <a:pPr indent="0">
              <a:buFont typeface="Wingdings" panose="05000000000000000000" pitchFamily="2" charset="2"/>
              <a:buNone/>
            </a:pPr>
            <a:r>
              <a:rPr lang="zh-CN" altLang="en-US" sz="2800" b="1" dirty="0">
                <a:solidFill>
                  <a:srgbClr val="FF0000"/>
                </a:solidFill>
                <a:ea typeface="黑体" panose="02010609060101010101" pitchFamily="49" charset="-122"/>
                <a:sym typeface="+mn-ea"/>
              </a:rPr>
              <a:t>流动监考员职责</a:t>
            </a:r>
            <a:endParaRPr lang="zh-CN" altLang="en-US" sz="2800" b="1" dirty="0">
              <a:solidFill>
                <a:srgbClr val="FF0000"/>
              </a:solidFill>
              <a:ea typeface="黑体" panose="02010609060101010101" pitchFamily="49" charset="-122"/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zh-CN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endParaRPr lang="en-US" altLang="zh-C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</a:t>
            </a:r>
            <a:endParaRPr lang="en-US" altLang="zh-CN" sz="2400" b="1" dirty="0"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67360" y="1629410"/>
            <a:ext cx="8315325" cy="37592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一、领取身份证识别仪，做好负责考场的考生身份证识别工作。</a:t>
            </a:r>
            <a:endParaRPr lang="zh-CN" altLang="en-US" sz="2400" b="1" dirty="0">
              <a:solidFill>
                <a:schemeClr val="bg1"/>
              </a:solidFill>
            </a:endParaRPr>
          </a:p>
          <a:p>
            <a:pPr indent="45720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二、督查考场监考员开考前的安全检查是否到位，如存在问题需当场指正。收取监考员的责任状以及监考培训测试题，交给考务组人员。</a:t>
            </a:r>
            <a:endParaRPr lang="zh-CN" altLang="en-US" sz="2400" b="1" dirty="0">
              <a:solidFill>
                <a:schemeClr val="bg1"/>
              </a:solidFill>
            </a:endParaRPr>
          </a:p>
          <a:p>
            <a:pPr indent="45720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三、督查考场监考员考试期间履职情况，如存在问题需当场指正。如负责考场有突发情况，须做好与考务办之间的沟通工作。</a:t>
            </a:r>
            <a:endParaRPr lang="zh-CN" altLang="en-US" sz="2400" b="1" dirty="0">
              <a:solidFill>
                <a:schemeClr val="bg1"/>
              </a:solidFill>
            </a:endParaRPr>
          </a:p>
          <a:p>
            <a:pPr indent="457200" eaLnBrk="1" latinLnBrk="0" hangingPunct="1">
              <a:lnSpc>
                <a:spcPts val="2500"/>
              </a:lnSpc>
              <a:spcBef>
                <a:spcPts val="600"/>
              </a:spcBef>
              <a:spcAft>
                <a:spcPts val="600"/>
              </a:spcAft>
            </a:pPr>
            <a:r>
              <a:rPr lang="zh-CN" altLang="en-US" sz="2400" b="1" dirty="0">
                <a:solidFill>
                  <a:schemeClr val="bg1"/>
                </a:solidFill>
                <a:sym typeface="+mn-ea"/>
              </a:rPr>
              <a:t>四、考试结束，对负责考场的试卷、答题卡回收数量进行复核，并与监考员共同骑缝签字。</a:t>
            </a:r>
            <a:endParaRPr lang="zh-CN" altLang="en-US" sz="2400" b="1" dirty="0">
              <a:solidFill>
                <a:schemeClr val="bg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395288" y="765175"/>
            <a:ext cx="2646878" cy="5807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五、异常情况处理</a:t>
            </a:r>
            <a:endParaRPr lang="en-US" altLang="zh-CN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71550" y="1628775"/>
            <a:ext cx="7273925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002060"/>
                </a:solidFill>
                <a:latin typeface="方正小标宋_GBK" pitchFamily="65" charset="-122"/>
                <a:ea typeface="方正小标宋_GBK" pitchFamily="65" charset="-122"/>
              </a:rPr>
              <a:t>易发生异常情况时间</a:t>
            </a:r>
            <a:r>
              <a:rPr lang="en-US" altLang="zh-CN" sz="2000" b="1" dirty="0">
                <a:solidFill>
                  <a:srgbClr val="002060"/>
                </a:solidFill>
                <a:latin typeface="方正小标宋_GBK" pitchFamily="65" charset="-122"/>
                <a:ea typeface="方正小标宋_GBK" pitchFamily="65" charset="-122"/>
              </a:rPr>
              <a:t>A</a:t>
            </a:r>
            <a:r>
              <a:rPr lang="zh-CN" altLang="en-US" sz="2000" b="1" dirty="0">
                <a:solidFill>
                  <a:srgbClr val="002060"/>
                </a:solidFill>
                <a:latin typeface="方正小标宋_GBK" pitchFamily="65" charset="-122"/>
                <a:ea typeface="方正小标宋_GBK" pitchFamily="65" charset="-122"/>
              </a:rPr>
              <a:t>：答题卡、试题册下发，可以作答前，考生填写（涂）个人信息，粘贴条形码时。</a:t>
            </a:r>
            <a:endParaRPr lang="zh-CN" altLang="en-US" sz="2000" b="1" dirty="0">
              <a:solidFill>
                <a:srgbClr val="002060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  <p:pic>
        <p:nvPicPr>
          <p:cNvPr id="23556" name="图片 5" descr="C:\Users\Administrator\AppData\Roaming\Tencent\Users\2411221069\QQ\WinTemp\RichOle\V@VCX{$B@WME6%~MCE8G_F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484313"/>
            <a:ext cx="5969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4" name="云形标注 3"/>
          <p:cNvSpPr>
            <a:spLocks noChangeArrowheads="1"/>
          </p:cNvSpPr>
          <p:nvPr/>
        </p:nvSpPr>
        <p:spPr bwMode="auto">
          <a:xfrm rot="-945821">
            <a:off x="360363" y="876300"/>
            <a:ext cx="4057650" cy="1368425"/>
          </a:xfrm>
          <a:prstGeom prst="cloudCallout">
            <a:avLst>
              <a:gd name="adj1" fmla="val -15421"/>
              <a:gd name="adj2" fmla="val 50731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b="1"/>
              <a:t>异常</a:t>
            </a:r>
            <a:r>
              <a:rPr lang="en-US" altLang="zh-CN" b="1"/>
              <a:t>A01</a:t>
            </a:r>
            <a:r>
              <a:rPr lang="zh-CN" altLang="en-US" b="1"/>
              <a:t>：</a:t>
            </a:r>
            <a:endParaRPr lang="en-US" altLang="zh-CN" b="1"/>
          </a:p>
          <a:p>
            <a:r>
              <a:rPr lang="zh-CN" altLang="en-US" b="1"/>
              <a:t>没有条形码</a:t>
            </a:r>
            <a:endParaRPr lang="en-US" altLang="zh-CN" b="1"/>
          </a:p>
          <a:p>
            <a:r>
              <a:rPr lang="zh-CN" altLang="en-US" b="1"/>
              <a:t>或条形码损坏</a:t>
            </a:r>
            <a:endParaRPr lang="zh-CN" altLang="en-US" b="1"/>
          </a:p>
          <a:p>
            <a:endParaRPr lang="zh-CN" altLang="en-US" sz="1600" b="1"/>
          </a:p>
        </p:txBody>
      </p:sp>
      <p:sp>
        <p:nvSpPr>
          <p:cNvPr id="6" name="圆角矩形 5"/>
          <p:cNvSpPr/>
          <p:nvPr/>
        </p:nvSpPr>
        <p:spPr bwMode="auto">
          <a:xfrm>
            <a:off x="506367" y="4134090"/>
            <a:ext cx="1735050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继续作答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2838666" y="4115040"/>
            <a:ext cx="1584176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不启用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4941555" y="4134090"/>
            <a:ext cx="1823799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试题册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7176697" y="4134090"/>
            <a:ext cx="1902194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不延时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4591" name="TextBox 9"/>
          <p:cNvSpPr txBox="1">
            <a:spLocks noChangeArrowheads="1"/>
          </p:cNvSpPr>
          <p:nvPr/>
        </p:nvSpPr>
        <p:spPr bwMode="auto">
          <a:xfrm>
            <a:off x="900113" y="3557588"/>
            <a:ext cx="8032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考生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4592" name="TextBox 10"/>
          <p:cNvSpPr txBox="1">
            <a:spLocks noChangeArrowheads="1"/>
          </p:cNvSpPr>
          <p:nvPr/>
        </p:nvSpPr>
        <p:spPr bwMode="auto">
          <a:xfrm>
            <a:off x="2697163" y="3557588"/>
            <a:ext cx="173196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启用备用卷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4593" name="TextBox 11"/>
          <p:cNvSpPr txBox="1">
            <a:spLocks noChangeArrowheads="1"/>
          </p:cNvSpPr>
          <p:nvPr/>
        </p:nvSpPr>
        <p:spPr bwMode="auto">
          <a:xfrm>
            <a:off x="5000625" y="3557588"/>
            <a:ext cx="14224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答卷回收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4594" name="TextBox 12"/>
          <p:cNvSpPr txBox="1">
            <a:spLocks noChangeArrowheads="1"/>
          </p:cNvSpPr>
          <p:nvPr/>
        </p:nvSpPr>
        <p:spPr bwMode="auto">
          <a:xfrm>
            <a:off x="7164388" y="3557588"/>
            <a:ext cx="14224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考试延时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4595" name="椭圆形标注 13"/>
          <p:cNvSpPr>
            <a:spLocks noChangeArrowheads="1"/>
          </p:cNvSpPr>
          <p:nvPr/>
        </p:nvSpPr>
        <p:spPr bwMode="auto">
          <a:xfrm rot="575105">
            <a:off x="3336925" y="1412875"/>
            <a:ext cx="5807075" cy="1625600"/>
          </a:xfrm>
          <a:prstGeom prst="wedgeEllipseCallout">
            <a:avLst>
              <a:gd name="adj1" fmla="val -9032"/>
              <a:gd name="adj2" fmla="val 26977"/>
            </a:avLst>
          </a:prstGeom>
          <a:solidFill>
            <a:schemeClr val="accent5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b="1" dirty="0"/>
              <a:t>省级承办机构汇总各考点该种情况，</a:t>
            </a:r>
            <a:endParaRPr lang="en-US" altLang="zh-CN" b="1" dirty="0"/>
          </a:p>
          <a:p>
            <a:pPr algn="ctr"/>
            <a:r>
              <a:rPr lang="zh-CN" altLang="en-US" b="1" dirty="0"/>
              <a:t>填写</a:t>
            </a:r>
            <a:r>
              <a:rPr lang="zh-CN" altLang="zh-CN" b="1" dirty="0"/>
              <a:t>条形码异常情况汇总表</a:t>
            </a:r>
            <a:r>
              <a:rPr lang="zh-CN" altLang="en-US" b="1" dirty="0"/>
              <a:t>，并提交给扫描点</a:t>
            </a:r>
            <a:r>
              <a:rPr lang="zh-CN" altLang="en-US" b="1" dirty="0">
                <a:solidFill>
                  <a:srgbClr val="FFFF00"/>
                </a:solidFill>
              </a:rPr>
              <a:t>。</a:t>
            </a:r>
            <a:endParaRPr lang="zh-CN" altLang="en-US" b="1" dirty="0">
              <a:solidFill>
                <a:srgbClr val="FFFF00"/>
              </a:solidFill>
            </a:endParaRPr>
          </a:p>
        </p:txBody>
      </p:sp>
      <p:sp>
        <p:nvSpPr>
          <p:cNvPr id="15" name="右箭头 14"/>
          <p:cNvSpPr/>
          <p:nvPr/>
        </p:nvSpPr>
        <p:spPr bwMode="auto">
          <a:xfrm>
            <a:off x="2210726" y="4632262"/>
            <a:ext cx="612000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sz="2000" b="1" dirty="0"/>
          </a:p>
        </p:txBody>
      </p:sp>
      <p:sp>
        <p:nvSpPr>
          <p:cNvPr id="16" name="右箭头 15"/>
          <p:cNvSpPr/>
          <p:nvPr/>
        </p:nvSpPr>
        <p:spPr bwMode="auto">
          <a:xfrm>
            <a:off x="4383014" y="4632262"/>
            <a:ext cx="612000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sz="2000" b="1" dirty="0"/>
          </a:p>
        </p:txBody>
      </p:sp>
      <p:sp>
        <p:nvSpPr>
          <p:cNvPr id="17" name="右箭头 16"/>
          <p:cNvSpPr/>
          <p:nvPr/>
        </p:nvSpPr>
        <p:spPr bwMode="auto">
          <a:xfrm>
            <a:off x="6588224" y="4632262"/>
            <a:ext cx="612000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sz="2000" b="1" dirty="0"/>
          </a:p>
        </p:txBody>
      </p:sp>
      <p:sp>
        <p:nvSpPr>
          <p:cNvPr id="24605" name="TextBox 17"/>
          <p:cNvSpPr txBox="1">
            <a:spLocks noChangeArrowheads="1"/>
          </p:cNvSpPr>
          <p:nvPr/>
        </p:nvSpPr>
        <p:spPr bwMode="auto">
          <a:xfrm>
            <a:off x="1908175" y="6021388"/>
            <a:ext cx="4103688" cy="43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2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试题册装入答题卡</a:t>
            </a:r>
            <a:r>
              <a:rPr lang="en-US" altLang="zh-CN" sz="22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2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袋内</a:t>
            </a:r>
            <a:endParaRPr lang="zh-CN" altLang="en-US" sz="22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4606" name="等腰三角形 18"/>
          <p:cNvSpPr>
            <a:spLocks noChangeArrowheads="1"/>
          </p:cNvSpPr>
          <p:nvPr/>
        </p:nvSpPr>
        <p:spPr bwMode="auto">
          <a:xfrm>
            <a:off x="1116013" y="5805488"/>
            <a:ext cx="719137" cy="792162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方正小标宋_GBK" pitchFamily="65" charset="-122"/>
                <a:ea typeface="方正小标宋_GBK" pitchFamily="65" charset="-122"/>
              </a:rPr>
              <a:t>!</a:t>
            </a:r>
            <a:endParaRPr lang="zh-CN" altLang="en-US" sz="4000" b="1">
              <a:solidFill>
                <a:srgbClr val="C00000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91" grpId="0"/>
      <p:bldP spid="24592" grpId="0"/>
      <p:bldP spid="24593" grpId="0"/>
      <p:bldP spid="24594" grpId="0"/>
      <p:bldP spid="24595" grpId="0" animBg="1"/>
      <p:bldP spid="24605" grpId="0"/>
      <p:bldP spid="2460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4" name="云形标注 3"/>
          <p:cNvSpPr/>
          <p:nvPr/>
        </p:nvSpPr>
        <p:spPr bwMode="auto">
          <a:xfrm rot="20654179">
            <a:off x="369888" y="939800"/>
            <a:ext cx="3600450" cy="1368425"/>
          </a:xfrm>
          <a:prstGeom prst="cloudCallout">
            <a:avLst>
              <a:gd name="adj1" fmla="val -248"/>
              <a:gd name="adj2" fmla="val 50093"/>
            </a:avLst>
          </a:prstGeom>
          <a:solidFill>
            <a:schemeClr val="accent4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b="1" dirty="0"/>
              <a:t>异常</a:t>
            </a:r>
            <a:r>
              <a:rPr lang="en-US" altLang="zh-CN" b="1" dirty="0"/>
              <a:t>A02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r>
              <a:rPr lang="zh-CN" altLang="en-US" b="1" dirty="0"/>
              <a:t>考生误贴条码，但不影响</a:t>
            </a:r>
            <a:endParaRPr lang="en-US" altLang="zh-CN" b="1" dirty="0"/>
          </a:p>
          <a:p>
            <a:r>
              <a:rPr lang="zh-CN" altLang="en-US" b="1" dirty="0"/>
              <a:t>答题及填写个人信息。</a:t>
            </a:r>
            <a:endParaRPr lang="zh-CN" altLang="en-US" b="1" dirty="0"/>
          </a:p>
        </p:txBody>
      </p:sp>
      <p:sp>
        <p:nvSpPr>
          <p:cNvPr id="25603" name="椭圆形标注 5"/>
          <p:cNvSpPr>
            <a:spLocks noChangeArrowheads="1"/>
          </p:cNvSpPr>
          <p:nvPr/>
        </p:nvSpPr>
        <p:spPr bwMode="auto">
          <a:xfrm rot="1390327">
            <a:off x="4322763" y="1266825"/>
            <a:ext cx="4316412" cy="1450975"/>
          </a:xfrm>
          <a:prstGeom prst="wedgeEllipseCallout">
            <a:avLst>
              <a:gd name="adj1" fmla="val -18213"/>
              <a:gd name="adj2" fmla="val 45014"/>
            </a:avLst>
          </a:prstGeom>
          <a:solidFill>
            <a:schemeClr val="accent5">
              <a:lumMod val="75000"/>
            </a:schemeClr>
          </a:solidFill>
          <a:ln w="9525">
            <a:solidFill>
              <a:schemeClr val="accent4">
                <a:lumMod val="75000"/>
              </a:schemeClr>
            </a:solidFill>
            <a:miter lim="800000"/>
          </a:ln>
        </p:spPr>
        <p:txBody>
          <a:bodyPr wrap="none" anchor="ctr"/>
          <a:lstStyle/>
          <a:p>
            <a:pPr algn="ctr"/>
            <a:r>
              <a:rPr lang="zh-CN" altLang="en-US" sz="2800" b="1" dirty="0">
                <a:latin typeface="华文琥珀" panose="02010800040101010101" pitchFamily="2" charset="-122"/>
                <a:ea typeface="华文琥珀" panose="02010800040101010101" pitchFamily="2" charset="-122"/>
              </a:rPr>
              <a:t>无须特殊处理</a:t>
            </a:r>
            <a:endParaRPr lang="zh-CN" altLang="en-US" sz="2800" b="1" dirty="0"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386350" y="4005064"/>
            <a:ext cx="1662499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继续作答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2478835" y="4005064"/>
            <a:ext cx="1751320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不启用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4710634" y="4005064"/>
            <a:ext cx="1705467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6868586" y="4005064"/>
            <a:ext cx="1731024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不延时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5616" name="TextBox 10"/>
          <p:cNvSpPr txBox="1">
            <a:spLocks noChangeArrowheads="1"/>
          </p:cNvSpPr>
          <p:nvPr/>
        </p:nvSpPr>
        <p:spPr bwMode="auto">
          <a:xfrm>
            <a:off x="755650" y="3429000"/>
            <a:ext cx="803275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考生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5617" name="TextBox 11"/>
          <p:cNvSpPr txBox="1">
            <a:spLocks noChangeArrowheads="1"/>
          </p:cNvSpPr>
          <p:nvPr/>
        </p:nvSpPr>
        <p:spPr bwMode="auto">
          <a:xfrm>
            <a:off x="2552700" y="3429000"/>
            <a:ext cx="173196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启用备用卷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5618" name="TextBox 12"/>
          <p:cNvSpPr txBox="1">
            <a:spLocks noChangeArrowheads="1"/>
          </p:cNvSpPr>
          <p:nvPr/>
        </p:nvSpPr>
        <p:spPr bwMode="auto">
          <a:xfrm>
            <a:off x="4857750" y="3429000"/>
            <a:ext cx="1420813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答卷回收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5619" name="TextBox 13"/>
          <p:cNvSpPr txBox="1">
            <a:spLocks noChangeArrowheads="1"/>
          </p:cNvSpPr>
          <p:nvPr/>
        </p:nvSpPr>
        <p:spPr bwMode="auto">
          <a:xfrm>
            <a:off x="7019925" y="3429000"/>
            <a:ext cx="1422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考试延时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5" name="右箭头 14"/>
          <p:cNvSpPr/>
          <p:nvPr/>
        </p:nvSpPr>
        <p:spPr bwMode="auto">
          <a:xfrm>
            <a:off x="2066710" y="4503236"/>
            <a:ext cx="612000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sz="2000" b="1" dirty="0"/>
          </a:p>
        </p:txBody>
      </p:sp>
      <p:sp>
        <p:nvSpPr>
          <p:cNvPr id="16" name="右箭头 15"/>
          <p:cNvSpPr/>
          <p:nvPr/>
        </p:nvSpPr>
        <p:spPr bwMode="auto">
          <a:xfrm>
            <a:off x="4238998" y="4503236"/>
            <a:ext cx="612000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sz="2000" b="1" dirty="0"/>
          </a:p>
        </p:txBody>
      </p:sp>
      <p:sp>
        <p:nvSpPr>
          <p:cNvPr id="17" name="右箭头 16"/>
          <p:cNvSpPr/>
          <p:nvPr/>
        </p:nvSpPr>
        <p:spPr bwMode="auto">
          <a:xfrm>
            <a:off x="6444208" y="4503236"/>
            <a:ext cx="612000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16" grpId="0"/>
      <p:bldP spid="25617" grpId="0"/>
      <p:bldP spid="25618" grpId="0"/>
      <p:bldP spid="2561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16" name="云形标注 15"/>
          <p:cNvSpPr/>
          <p:nvPr/>
        </p:nvSpPr>
        <p:spPr bwMode="auto">
          <a:xfrm rot="20654179">
            <a:off x="369888" y="939800"/>
            <a:ext cx="3600450" cy="1368425"/>
          </a:xfrm>
          <a:prstGeom prst="cloudCallout">
            <a:avLst>
              <a:gd name="adj1" fmla="val -248"/>
              <a:gd name="adj2" fmla="val 50093"/>
            </a:avLst>
          </a:prstGeom>
          <a:solidFill>
            <a:schemeClr val="accent4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b="1" dirty="0"/>
              <a:t>异常</a:t>
            </a:r>
            <a:r>
              <a:rPr lang="en-US" altLang="zh-CN" b="1" dirty="0"/>
              <a:t>A03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r>
              <a:rPr lang="zh-CN" altLang="en-US" b="1" dirty="0"/>
              <a:t>考生误贴条码，已影响</a:t>
            </a:r>
            <a:endParaRPr lang="en-US" altLang="zh-CN" b="1" dirty="0"/>
          </a:p>
          <a:p>
            <a:r>
              <a:rPr lang="zh-CN" altLang="en-US" b="1" dirty="0"/>
              <a:t>答题及填写个人信息。</a:t>
            </a:r>
            <a:endParaRPr lang="zh-CN" altLang="en-US" b="1" dirty="0"/>
          </a:p>
        </p:txBody>
      </p:sp>
      <p:pic>
        <p:nvPicPr>
          <p:cNvPr id="26627" name="图片 5" descr="2013L089-大学英语4级卡1_页面_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67175" y="836613"/>
            <a:ext cx="4333875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椭圆 19"/>
          <p:cNvSpPr>
            <a:spLocks noChangeArrowheads="1"/>
          </p:cNvSpPr>
          <p:nvPr/>
        </p:nvSpPr>
        <p:spPr bwMode="auto">
          <a:xfrm rot="380362">
            <a:off x="6551613" y="1655763"/>
            <a:ext cx="1408112" cy="647700"/>
          </a:xfrm>
          <a:prstGeom prst="ellipse">
            <a:avLst/>
          </a:prstGeom>
          <a:noFill/>
          <a:ln w="38100">
            <a:solidFill>
              <a:schemeClr val="tx2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  <p:sp>
        <p:nvSpPr>
          <p:cNvPr id="26629" name="椭圆 21"/>
          <p:cNvSpPr>
            <a:spLocks noChangeArrowheads="1"/>
          </p:cNvSpPr>
          <p:nvPr/>
        </p:nvSpPr>
        <p:spPr bwMode="auto">
          <a:xfrm rot="-547657">
            <a:off x="5332413" y="4198938"/>
            <a:ext cx="1646237" cy="831850"/>
          </a:xfrm>
          <a:prstGeom prst="ellipse">
            <a:avLst/>
          </a:prstGeom>
          <a:noFill/>
          <a:ln w="38100">
            <a:solidFill>
              <a:schemeClr val="tx2"/>
            </a:solidFill>
            <a:miter lim="800000"/>
          </a:ln>
        </p:spPr>
        <p:txBody>
          <a:bodyPr wrap="none" anchor="ctr"/>
          <a:lstStyle/>
          <a:p>
            <a:pPr algn="ctr"/>
            <a:endParaRPr lang="zh-CN" altLang="en-US" sz="20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animBg="1"/>
      <p:bldP spid="26629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 bwMode="auto">
          <a:xfrm>
            <a:off x="386350" y="2708920"/>
            <a:ext cx="1662499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停止作答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2540495" y="2708920"/>
            <a:ext cx="1685638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备用试题册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备用答题卡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备用答题卡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4705665" y="2708920"/>
            <a:ext cx="1703125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备用答题卡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备用答题卡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7028515" y="2708920"/>
            <a:ext cx="1805189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不延时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7662" name="TextBox 7"/>
          <p:cNvSpPr txBox="1">
            <a:spLocks noChangeArrowheads="1"/>
          </p:cNvSpPr>
          <p:nvPr/>
        </p:nvSpPr>
        <p:spPr bwMode="auto">
          <a:xfrm>
            <a:off x="755650" y="2133600"/>
            <a:ext cx="8032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考生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7663" name="TextBox 8"/>
          <p:cNvSpPr txBox="1">
            <a:spLocks noChangeArrowheads="1"/>
          </p:cNvSpPr>
          <p:nvPr/>
        </p:nvSpPr>
        <p:spPr bwMode="auto">
          <a:xfrm>
            <a:off x="2552700" y="2133600"/>
            <a:ext cx="173196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启用备用卷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7664" name="TextBox 9"/>
          <p:cNvSpPr txBox="1">
            <a:spLocks noChangeArrowheads="1"/>
          </p:cNvSpPr>
          <p:nvPr/>
        </p:nvSpPr>
        <p:spPr bwMode="auto">
          <a:xfrm>
            <a:off x="4857750" y="2133600"/>
            <a:ext cx="142081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答卷回收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7665" name="TextBox 10"/>
          <p:cNvSpPr txBox="1">
            <a:spLocks noChangeArrowheads="1"/>
          </p:cNvSpPr>
          <p:nvPr/>
        </p:nvSpPr>
        <p:spPr bwMode="auto">
          <a:xfrm>
            <a:off x="7019925" y="2133600"/>
            <a:ext cx="14224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考试延时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2" name="右箭头 11"/>
          <p:cNvSpPr/>
          <p:nvPr/>
        </p:nvSpPr>
        <p:spPr bwMode="auto">
          <a:xfrm>
            <a:off x="2041310" y="3178517"/>
            <a:ext cx="612000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sz="2000" b="1" dirty="0"/>
          </a:p>
        </p:txBody>
      </p:sp>
      <p:sp>
        <p:nvSpPr>
          <p:cNvPr id="13" name="右箭头 12"/>
          <p:cNvSpPr/>
          <p:nvPr/>
        </p:nvSpPr>
        <p:spPr bwMode="auto">
          <a:xfrm>
            <a:off x="4238998" y="3207092"/>
            <a:ext cx="612000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sz="2000" b="1" dirty="0"/>
          </a:p>
        </p:txBody>
      </p:sp>
      <p:sp>
        <p:nvSpPr>
          <p:cNvPr id="14" name="右箭头 13"/>
          <p:cNvSpPr/>
          <p:nvPr/>
        </p:nvSpPr>
        <p:spPr bwMode="auto">
          <a:xfrm>
            <a:off x="6444208" y="3207092"/>
            <a:ext cx="612000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sz="2000" b="1" dirty="0"/>
          </a:p>
        </p:txBody>
      </p:sp>
      <p:sp>
        <p:nvSpPr>
          <p:cNvPr id="27675" name="等腰三角形 27"/>
          <p:cNvSpPr>
            <a:spLocks noChangeArrowheads="1"/>
          </p:cNvSpPr>
          <p:nvPr/>
        </p:nvSpPr>
        <p:spPr bwMode="auto">
          <a:xfrm>
            <a:off x="1116013" y="5157788"/>
            <a:ext cx="719137" cy="792162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方正小标宋_GBK" pitchFamily="65" charset="-122"/>
                <a:ea typeface="方正小标宋_GBK" pitchFamily="65" charset="-122"/>
              </a:rPr>
              <a:t>!</a:t>
            </a:r>
            <a:endParaRPr lang="zh-CN" altLang="en-US" sz="4000" b="1">
              <a:solidFill>
                <a:srgbClr val="C00000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  <p:sp>
        <p:nvSpPr>
          <p:cNvPr id="27676" name="TextBox 28"/>
          <p:cNvSpPr txBox="1">
            <a:spLocks noChangeArrowheads="1"/>
          </p:cNvSpPr>
          <p:nvPr/>
        </p:nvSpPr>
        <p:spPr bwMode="auto">
          <a:xfrm>
            <a:off x="1835150" y="5445125"/>
            <a:ext cx="6265863" cy="4302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2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原试题册、答题卡</a:t>
            </a:r>
            <a:r>
              <a:rPr lang="en-US" altLang="zh-CN" sz="22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2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、答题卡</a:t>
            </a:r>
            <a:r>
              <a:rPr lang="en-US" altLang="zh-CN" sz="22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2</a:t>
            </a:r>
            <a:r>
              <a:rPr lang="zh-CN" altLang="en-US" sz="22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交考务办回收。</a:t>
            </a:r>
            <a:endParaRPr lang="zh-CN" altLang="en-US" sz="22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62" grpId="0"/>
      <p:bldP spid="27663" grpId="0"/>
      <p:bldP spid="27664" grpId="0"/>
      <p:bldP spid="27665" grpId="0"/>
      <p:bldP spid="27675" grpId="0" animBg="1"/>
      <p:bldP spid="2767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4" name="云形标注 3"/>
          <p:cNvSpPr>
            <a:spLocks noChangeArrowheads="1"/>
          </p:cNvSpPr>
          <p:nvPr/>
        </p:nvSpPr>
        <p:spPr bwMode="auto">
          <a:xfrm rot="-945821">
            <a:off x="365125" y="906463"/>
            <a:ext cx="3841750" cy="1368425"/>
          </a:xfrm>
          <a:prstGeom prst="cloudCallout">
            <a:avLst>
              <a:gd name="adj1" fmla="val -12296"/>
              <a:gd name="adj2" fmla="val 49324"/>
            </a:avLst>
          </a:prstGeom>
          <a:solidFill>
            <a:schemeClr val="accent4">
              <a:lumMod val="75000"/>
            </a:schemeClr>
          </a:soli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b="1" dirty="0"/>
              <a:t>异常</a:t>
            </a:r>
            <a:r>
              <a:rPr lang="en-US" altLang="zh-CN" b="1" dirty="0"/>
              <a:t>A04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r>
              <a:rPr lang="zh-CN" altLang="en-US" b="1" dirty="0"/>
              <a:t>未贴条码前，发现答题卡</a:t>
            </a:r>
            <a:r>
              <a:rPr lang="en-US" altLang="zh-CN" b="1" dirty="0"/>
              <a:t>1</a:t>
            </a:r>
            <a:endParaRPr lang="en-US" altLang="zh-CN" b="1" dirty="0"/>
          </a:p>
          <a:p>
            <a:r>
              <a:rPr lang="zh-CN" altLang="en-US" b="1" dirty="0"/>
              <a:t>有印刷错误。</a:t>
            </a:r>
            <a:endParaRPr lang="zh-CN" altLang="en-US" b="1" dirty="0"/>
          </a:p>
        </p:txBody>
      </p:sp>
      <p:sp>
        <p:nvSpPr>
          <p:cNvPr id="5" name="圆角矩形 4"/>
          <p:cNvSpPr/>
          <p:nvPr/>
        </p:nvSpPr>
        <p:spPr bwMode="auto">
          <a:xfrm>
            <a:off x="317005" y="3212976"/>
            <a:ext cx="1789808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填写答题卡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及试题册上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信息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2547384" y="3212976"/>
            <a:ext cx="1747869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备用答题卡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4779281" y="3212976"/>
            <a:ext cx="1704475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备用答题卡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7103417" y="3212976"/>
            <a:ext cx="1796976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可延时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8687" name="TextBox 8"/>
          <p:cNvSpPr txBox="1">
            <a:spLocks noChangeArrowheads="1"/>
          </p:cNvSpPr>
          <p:nvPr/>
        </p:nvSpPr>
        <p:spPr bwMode="auto">
          <a:xfrm>
            <a:off x="830263" y="2636838"/>
            <a:ext cx="8032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考生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8688" name="TextBox 9"/>
          <p:cNvSpPr txBox="1">
            <a:spLocks noChangeArrowheads="1"/>
          </p:cNvSpPr>
          <p:nvPr/>
        </p:nvSpPr>
        <p:spPr bwMode="auto">
          <a:xfrm>
            <a:off x="2627313" y="2636838"/>
            <a:ext cx="173196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启用备用卷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8689" name="TextBox 10"/>
          <p:cNvSpPr txBox="1">
            <a:spLocks noChangeArrowheads="1"/>
          </p:cNvSpPr>
          <p:nvPr/>
        </p:nvSpPr>
        <p:spPr bwMode="auto">
          <a:xfrm>
            <a:off x="4932363" y="2636838"/>
            <a:ext cx="14224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答卷回收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8690" name="TextBox 11"/>
          <p:cNvSpPr txBox="1">
            <a:spLocks noChangeArrowheads="1"/>
          </p:cNvSpPr>
          <p:nvPr/>
        </p:nvSpPr>
        <p:spPr bwMode="auto">
          <a:xfrm>
            <a:off x="7094538" y="2636838"/>
            <a:ext cx="14224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考试延时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右箭头 12"/>
          <p:cNvSpPr/>
          <p:nvPr/>
        </p:nvSpPr>
        <p:spPr bwMode="auto">
          <a:xfrm>
            <a:off x="2094035" y="3711148"/>
            <a:ext cx="612000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sz="2000" b="1" dirty="0"/>
          </a:p>
        </p:txBody>
      </p:sp>
      <p:sp>
        <p:nvSpPr>
          <p:cNvPr id="14" name="右箭头 13"/>
          <p:cNvSpPr/>
          <p:nvPr/>
        </p:nvSpPr>
        <p:spPr bwMode="auto">
          <a:xfrm>
            <a:off x="4313948" y="3711148"/>
            <a:ext cx="612000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sz="2000" b="1" dirty="0"/>
          </a:p>
        </p:txBody>
      </p:sp>
      <p:sp>
        <p:nvSpPr>
          <p:cNvPr id="15" name="右箭头 14"/>
          <p:cNvSpPr/>
          <p:nvPr/>
        </p:nvSpPr>
        <p:spPr bwMode="auto">
          <a:xfrm>
            <a:off x="6519158" y="3711148"/>
            <a:ext cx="612000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sz="2000" b="1" dirty="0"/>
          </a:p>
        </p:txBody>
      </p:sp>
      <p:sp>
        <p:nvSpPr>
          <p:cNvPr id="28700" name="等腰三角形 16"/>
          <p:cNvSpPr>
            <a:spLocks noChangeArrowheads="1"/>
          </p:cNvSpPr>
          <p:nvPr/>
        </p:nvSpPr>
        <p:spPr bwMode="auto">
          <a:xfrm>
            <a:off x="900113" y="5229225"/>
            <a:ext cx="719137" cy="792163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方正小标宋_GBK" pitchFamily="65" charset="-122"/>
                <a:ea typeface="方正小标宋_GBK" pitchFamily="65" charset="-122"/>
              </a:rPr>
              <a:t>!</a:t>
            </a:r>
            <a:endParaRPr lang="zh-CN" altLang="en-US" sz="4000" b="1">
              <a:solidFill>
                <a:srgbClr val="C00000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  <p:sp>
        <p:nvSpPr>
          <p:cNvPr id="28701" name="TextBox 17"/>
          <p:cNvSpPr txBox="1">
            <a:spLocks noChangeArrowheads="1"/>
          </p:cNvSpPr>
          <p:nvPr/>
        </p:nvSpPr>
        <p:spPr bwMode="auto">
          <a:xfrm>
            <a:off x="1763713" y="5516563"/>
            <a:ext cx="4321175" cy="43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2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原答题卡</a:t>
            </a:r>
            <a:r>
              <a:rPr lang="en-US" altLang="zh-CN" sz="22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1</a:t>
            </a:r>
            <a:r>
              <a:rPr lang="zh-CN" altLang="en-US" sz="22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交考务办回收。</a:t>
            </a:r>
            <a:endParaRPr lang="zh-CN" altLang="en-US" sz="22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7" grpId="0"/>
      <p:bldP spid="28688" grpId="0"/>
      <p:bldP spid="28689" grpId="0"/>
      <p:bldP spid="28690" grpId="0"/>
      <p:bldP spid="28700" grpId="0" animBg="1"/>
      <p:bldP spid="2870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4" name="云形标注 3"/>
          <p:cNvSpPr>
            <a:spLocks noChangeArrowheads="1"/>
          </p:cNvSpPr>
          <p:nvPr/>
        </p:nvSpPr>
        <p:spPr bwMode="auto">
          <a:xfrm rot="-945821">
            <a:off x="361950" y="885825"/>
            <a:ext cx="3986213" cy="1368425"/>
          </a:xfrm>
          <a:prstGeom prst="cloudCallout">
            <a:avLst>
              <a:gd name="adj1" fmla="val -14426"/>
              <a:gd name="adj2" fmla="val 50292"/>
            </a:avLst>
          </a:prstGeom>
          <a:solidFill>
            <a:schemeClr val="accent5"/>
          </a:soli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b="1" dirty="0"/>
              <a:t>异常</a:t>
            </a:r>
            <a:r>
              <a:rPr lang="en-US" altLang="zh-CN" b="1" dirty="0"/>
              <a:t>A05</a:t>
            </a:r>
            <a:r>
              <a:rPr lang="zh-CN" altLang="en-US" b="1" dirty="0"/>
              <a:t>：</a:t>
            </a:r>
            <a:endParaRPr lang="en-US" altLang="zh-CN" b="1" dirty="0"/>
          </a:p>
          <a:p>
            <a:r>
              <a:rPr lang="zh-CN" altLang="en-US" b="1" dirty="0"/>
              <a:t>粘贴条码后，发现答题卡</a:t>
            </a:r>
            <a:r>
              <a:rPr lang="en-US" altLang="zh-CN" b="1" dirty="0"/>
              <a:t>1</a:t>
            </a:r>
            <a:endParaRPr lang="en-US" altLang="zh-CN" b="1" dirty="0"/>
          </a:p>
          <a:p>
            <a:r>
              <a:rPr lang="zh-CN" altLang="en-US" b="1" dirty="0"/>
              <a:t>有印刷错误</a:t>
            </a:r>
            <a:r>
              <a:rPr lang="zh-CN" altLang="en-US" b="1" dirty="0">
                <a:solidFill>
                  <a:srgbClr val="002060"/>
                </a:solidFill>
              </a:rPr>
              <a:t>。</a:t>
            </a:r>
            <a:endParaRPr lang="zh-CN" altLang="en-US" b="1" dirty="0">
              <a:solidFill>
                <a:srgbClr val="002060"/>
              </a:solidFill>
            </a:endParaRPr>
          </a:p>
        </p:txBody>
      </p:sp>
      <p:sp>
        <p:nvSpPr>
          <p:cNvPr id="5" name="圆角矩形 4"/>
          <p:cNvSpPr/>
          <p:nvPr/>
        </p:nvSpPr>
        <p:spPr bwMode="auto">
          <a:xfrm>
            <a:off x="391009" y="3212976"/>
            <a:ext cx="1730476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继续作答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6" name="圆角矩形 5"/>
          <p:cNvSpPr/>
          <p:nvPr/>
        </p:nvSpPr>
        <p:spPr bwMode="auto">
          <a:xfrm>
            <a:off x="2615568" y="3212976"/>
            <a:ext cx="1685639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备用答题卡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7" name="圆角矩形 6"/>
          <p:cNvSpPr/>
          <p:nvPr/>
        </p:nvSpPr>
        <p:spPr bwMode="auto">
          <a:xfrm>
            <a:off x="4779281" y="3212976"/>
            <a:ext cx="1704475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备用答题卡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8" name="圆角矩形 7"/>
          <p:cNvSpPr/>
          <p:nvPr/>
        </p:nvSpPr>
        <p:spPr bwMode="auto">
          <a:xfrm>
            <a:off x="7225397" y="3178051"/>
            <a:ext cx="1584176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可延时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29711" name="TextBox 8"/>
          <p:cNvSpPr txBox="1">
            <a:spLocks noChangeArrowheads="1"/>
          </p:cNvSpPr>
          <p:nvPr/>
        </p:nvSpPr>
        <p:spPr bwMode="auto">
          <a:xfrm>
            <a:off x="830263" y="2636838"/>
            <a:ext cx="803275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考生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9712" name="TextBox 9"/>
          <p:cNvSpPr txBox="1">
            <a:spLocks noChangeArrowheads="1"/>
          </p:cNvSpPr>
          <p:nvPr/>
        </p:nvSpPr>
        <p:spPr bwMode="auto">
          <a:xfrm>
            <a:off x="2627313" y="2636838"/>
            <a:ext cx="1731962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启用备用卷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9713" name="TextBox 10"/>
          <p:cNvSpPr txBox="1">
            <a:spLocks noChangeArrowheads="1"/>
          </p:cNvSpPr>
          <p:nvPr/>
        </p:nvSpPr>
        <p:spPr bwMode="auto">
          <a:xfrm>
            <a:off x="4932363" y="2636838"/>
            <a:ext cx="14224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答卷回收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29714" name="TextBox 11"/>
          <p:cNvSpPr txBox="1">
            <a:spLocks noChangeArrowheads="1"/>
          </p:cNvSpPr>
          <p:nvPr/>
        </p:nvSpPr>
        <p:spPr bwMode="auto">
          <a:xfrm>
            <a:off x="7094538" y="2636838"/>
            <a:ext cx="14224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考试延时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3" name="右箭头 12"/>
          <p:cNvSpPr/>
          <p:nvPr/>
        </p:nvSpPr>
        <p:spPr bwMode="auto">
          <a:xfrm>
            <a:off x="1971797" y="3679398"/>
            <a:ext cx="612001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sz="2000" b="1" dirty="0"/>
          </a:p>
        </p:txBody>
      </p:sp>
      <p:sp>
        <p:nvSpPr>
          <p:cNvPr id="14" name="右箭头 13"/>
          <p:cNvSpPr/>
          <p:nvPr/>
        </p:nvSpPr>
        <p:spPr bwMode="auto">
          <a:xfrm>
            <a:off x="4313948" y="3711148"/>
            <a:ext cx="612000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sz="2000" b="1" dirty="0"/>
          </a:p>
        </p:txBody>
      </p:sp>
      <p:sp>
        <p:nvSpPr>
          <p:cNvPr id="15" name="右箭头 14"/>
          <p:cNvSpPr/>
          <p:nvPr/>
        </p:nvSpPr>
        <p:spPr bwMode="auto">
          <a:xfrm>
            <a:off x="6519158" y="3711148"/>
            <a:ext cx="612000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sz="2000" b="1" dirty="0"/>
          </a:p>
        </p:txBody>
      </p:sp>
      <p:sp>
        <p:nvSpPr>
          <p:cNvPr id="29724" name="等腰三角形 16"/>
          <p:cNvSpPr>
            <a:spLocks noChangeArrowheads="1"/>
          </p:cNvSpPr>
          <p:nvPr/>
        </p:nvSpPr>
        <p:spPr bwMode="auto">
          <a:xfrm>
            <a:off x="827088" y="5373688"/>
            <a:ext cx="720725" cy="792162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方正小标宋_GBK" pitchFamily="65" charset="-122"/>
                <a:ea typeface="方正小标宋_GBK" pitchFamily="65" charset="-122"/>
              </a:rPr>
              <a:t>!</a:t>
            </a:r>
            <a:endParaRPr lang="zh-CN" altLang="en-US" sz="4000" b="1">
              <a:solidFill>
                <a:srgbClr val="C00000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  <p:sp>
        <p:nvSpPr>
          <p:cNvPr id="29725" name="TextBox 17"/>
          <p:cNvSpPr txBox="1">
            <a:spLocks noChangeArrowheads="1"/>
          </p:cNvSpPr>
          <p:nvPr/>
        </p:nvSpPr>
        <p:spPr bwMode="auto">
          <a:xfrm>
            <a:off x="1547813" y="5589588"/>
            <a:ext cx="6696075" cy="762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200" b="1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）条形码在原有答题卡</a:t>
            </a:r>
            <a:r>
              <a:rPr lang="en-US" altLang="zh-CN" sz="2200" b="1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上</a:t>
            </a:r>
            <a:endParaRPr lang="en-US" altLang="zh-CN" sz="2200" b="1" dirty="0">
              <a:solidFill>
                <a:schemeClr val="accent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r>
              <a:rPr lang="zh-CN" alt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2200" b="1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2</a:t>
            </a:r>
            <a:r>
              <a:rPr lang="zh-CN" alt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）考生在备用答题卡</a:t>
            </a:r>
            <a:r>
              <a:rPr lang="en-US" altLang="zh-CN" sz="2200" b="1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200" b="1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上作答</a:t>
            </a:r>
            <a:endParaRPr lang="zh-CN" altLang="en-US" sz="2200" b="1" dirty="0">
              <a:solidFill>
                <a:schemeClr val="accent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11" grpId="0"/>
      <p:bldP spid="29712" grpId="0"/>
      <p:bldP spid="29713" grpId="0"/>
      <p:bldP spid="29714" grpId="0"/>
      <p:bldP spid="29724" grpId="0" animBg="1"/>
      <p:bldP spid="2972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0113" y="981075"/>
            <a:ext cx="76327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chemeClr val="accent1"/>
                </a:solidFill>
                <a:latin typeface="方正小标宋_GBK" pitchFamily="65" charset="-122"/>
                <a:ea typeface="方正小标宋_GBK" pitchFamily="65" charset="-122"/>
              </a:rPr>
              <a:t>易发生异常情况时间</a:t>
            </a:r>
            <a:r>
              <a:rPr lang="en-US" altLang="zh-CN" sz="2000" b="1" dirty="0">
                <a:solidFill>
                  <a:schemeClr val="accent1"/>
                </a:solidFill>
                <a:latin typeface="方正小标宋_GBK" pitchFamily="65" charset="-122"/>
                <a:ea typeface="方正小标宋_GBK" pitchFamily="65" charset="-122"/>
              </a:rPr>
              <a:t>B</a:t>
            </a:r>
            <a:r>
              <a:rPr lang="zh-CN" altLang="en-US" sz="2000" b="1" dirty="0">
                <a:solidFill>
                  <a:schemeClr val="accent1"/>
                </a:solidFill>
                <a:latin typeface="方正小标宋_GBK" pitchFamily="65" charset="-122"/>
                <a:ea typeface="方正小标宋_GBK" pitchFamily="65" charset="-122"/>
              </a:rPr>
              <a:t>：考生打开试题册，开始作答试题册上题目</a:t>
            </a:r>
            <a:r>
              <a:rPr lang="zh-CN" altLang="en-US" sz="2000" b="1" dirty="0">
                <a:solidFill>
                  <a:srgbClr val="FFFF00"/>
                </a:solidFill>
                <a:latin typeface="方正小标宋_GBK" pitchFamily="65" charset="-122"/>
                <a:ea typeface="方正小标宋_GBK" pitchFamily="65" charset="-122"/>
              </a:rPr>
              <a:t>。</a:t>
            </a:r>
            <a:endParaRPr lang="zh-CN" altLang="en-US" sz="2000" b="1" dirty="0">
              <a:solidFill>
                <a:srgbClr val="FFFF00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  <p:pic>
        <p:nvPicPr>
          <p:cNvPr id="31747" name="图片 5" descr="C:\Users\Administrator\AppData\Roaming\Tencent\Users\2411221069\QQ\WinTemp\RichOle\V@VCX{$B@WME6%~MCE8G_F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836613"/>
            <a:ext cx="596900" cy="566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云形标注 6"/>
          <p:cNvSpPr/>
          <p:nvPr/>
        </p:nvSpPr>
        <p:spPr bwMode="auto">
          <a:xfrm rot="21393240">
            <a:off x="396875" y="1506538"/>
            <a:ext cx="3851275" cy="1485900"/>
          </a:xfrm>
          <a:prstGeom prst="cloudCallout">
            <a:avLst>
              <a:gd name="adj1" fmla="val -248"/>
              <a:gd name="adj2" fmla="val 50093"/>
            </a:avLst>
          </a:prstGeom>
          <a:solidFill>
            <a:srgbClr val="00B0F0"/>
          </a:solidFill>
          <a:ln w="9525">
            <a:noFill/>
            <a:miter lim="800000"/>
          </a:ln>
        </p:spPr>
        <p:txBody>
          <a:bodyPr wrap="none" anchor="ctr"/>
          <a:lstStyle/>
          <a:p>
            <a:r>
              <a:rPr lang="zh-CN" altLang="en-US" b="1"/>
              <a:t>异常</a:t>
            </a:r>
            <a:r>
              <a:rPr lang="en-US" altLang="zh-CN" b="1"/>
              <a:t>B01</a:t>
            </a:r>
            <a:r>
              <a:rPr lang="zh-CN" altLang="en-US" b="1"/>
              <a:t>：</a:t>
            </a:r>
            <a:endParaRPr lang="en-US" altLang="zh-CN" b="1"/>
          </a:p>
          <a:p>
            <a:r>
              <a:rPr lang="zh-CN" altLang="en-US" sz="1400" b="1"/>
              <a:t>考生打开打开试题册，</a:t>
            </a:r>
            <a:endParaRPr lang="en-US" altLang="zh-CN" sz="1400" b="1"/>
          </a:p>
          <a:p>
            <a:r>
              <a:rPr lang="zh-CN" altLang="en-US" sz="1400" b="1"/>
              <a:t>且开始作答，试题册有印刷错误。</a:t>
            </a:r>
            <a:endParaRPr lang="zh-CN" altLang="en-US" sz="1400" b="1"/>
          </a:p>
        </p:txBody>
      </p:sp>
      <p:sp>
        <p:nvSpPr>
          <p:cNvPr id="8" name="圆角矩形 7"/>
          <p:cNvSpPr/>
          <p:nvPr/>
        </p:nvSpPr>
        <p:spPr bwMode="auto">
          <a:xfrm>
            <a:off x="315881" y="3717032"/>
            <a:ext cx="1730476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继续作答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2540495" y="3717032"/>
            <a:ext cx="1685638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备用试题册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备用答题卡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备用答题卡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圆角矩形 9"/>
          <p:cNvSpPr/>
          <p:nvPr/>
        </p:nvSpPr>
        <p:spPr bwMode="auto">
          <a:xfrm>
            <a:off x="4772330" y="3717032"/>
            <a:ext cx="1642298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备用答题卡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1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备用答题卡</a:t>
            </a:r>
            <a:r>
              <a:rPr lang="en-US" altLang="zh-CN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2</a:t>
            </a:r>
            <a:endParaRPr lang="en-US" altLang="zh-CN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圆角矩形 10"/>
          <p:cNvSpPr/>
          <p:nvPr/>
        </p:nvSpPr>
        <p:spPr bwMode="auto">
          <a:xfrm>
            <a:off x="7023481" y="3717032"/>
            <a:ext cx="1670208" cy="1512168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r>
              <a:rPr lang="zh-CN" altLang="en-US" sz="2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黑体" panose="02010609060101010101" pitchFamily="49" charset="-122"/>
                <a:ea typeface="黑体" panose="02010609060101010101" pitchFamily="49" charset="-122"/>
              </a:rPr>
              <a:t>可延时</a:t>
            </a:r>
            <a:endParaRPr lang="zh-CN" altLang="en-US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30737" name="TextBox 11"/>
          <p:cNvSpPr txBox="1">
            <a:spLocks noChangeArrowheads="1"/>
          </p:cNvSpPr>
          <p:nvPr/>
        </p:nvSpPr>
        <p:spPr bwMode="auto">
          <a:xfrm>
            <a:off x="695325" y="3141663"/>
            <a:ext cx="803275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考生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0738" name="TextBox 12"/>
          <p:cNvSpPr txBox="1">
            <a:spLocks noChangeArrowheads="1"/>
          </p:cNvSpPr>
          <p:nvPr/>
        </p:nvSpPr>
        <p:spPr bwMode="auto">
          <a:xfrm>
            <a:off x="2552700" y="3141663"/>
            <a:ext cx="173196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启用备用卷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0739" name="TextBox 13"/>
          <p:cNvSpPr txBox="1">
            <a:spLocks noChangeArrowheads="1"/>
          </p:cNvSpPr>
          <p:nvPr/>
        </p:nvSpPr>
        <p:spPr bwMode="auto">
          <a:xfrm>
            <a:off x="4857750" y="3141663"/>
            <a:ext cx="1420813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答卷回收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30740" name="TextBox 14"/>
          <p:cNvSpPr txBox="1">
            <a:spLocks noChangeArrowheads="1"/>
          </p:cNvSpPr>
          <p:nvPr/>
        </p:nvSpPr>
        <p:spPr bwMode="auto">
          <a:xfrm>
            <a:off x="7019925" y="3141663"/>
            <a:ext cx="142240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24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考试延时</a:t>
            </a:r>
            <a:endParaRPr lang="zh-CN" altLang="en-US" sz="24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sp>
        <p:nvSpPr>
          <p:cNvPr id="16" name="右箭头 15"/>
          <p:cNvSpPr/>
          <p:nvPr/>
        </p:nvSpPr>
        <p:spPr bwMode="auto">
          <a:xfrm>
            <a:off x="2066710" y="4215204"/>
            <a:ext cx="612000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sz="2000" b="1" dirty="0"/>
          </a:p>
        </p:txBody>
      </p:sp>
      <p:sp>
        <p:nvSpPr>
          <p:cNvPr id="17" name="右箭头 16"/>
          <p:cNvSpPr/>
          <p:nvPr/>
        </p:nvSpPr>
        <p:spPr bwMode="auto">
          <a:xfrm>
            <a:off x="4238998" y="4215204"/>
            <a:ext cx="612000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sz="2000" b="1" dirty="0"/>
          </a:p>
        </p:txBody>
      </p:sp>
      <p:sp>
        <p:nvSpPr>
          <p:cNvPr id="18" name="右箭头 17"/>
          <p:cNvSpPr/>
          <p:nvPr/>
        </p:nvSpPr>
        <p:spPr bwMode="auto">
          <a:xfrm>
            <a:off x="6444208" y="4215204"/>
            <a:ext cx="612000" cy="648072"/>
          </a:xfrm>
          <a:prstGeom prst="righ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algn="ctr">
              <a:defRPr/>
            </a:pPr>
            <a:endParaRPr lang="zh-CN" altLang="en-US" sz="2000" b="1" dirty="0"/>
          </a:p>
        </p:txBody>
      </p:sp>
      <p:sp>
        <p:nvSpPr>
          <p:cNvPr id="30750" name="等腰三角形 18"/>
          <p:cNvSpPr>
            <a:spLocks noChangeArrowheads="1"/>
          </p:cNvSpPr>
          <p:nvPr/>
        </p:nvSpPr>
        <p:spPr bwMode="auto">
          <a:xfrm>
            <a:off x="827088" y="5589588"/>
            <a:ext cx="720725" cy="792162"/>
          </a:xfrm>
          <a:prstGeom prst="triangle">
            <a:avLst>
              <a:gd name="adj" fmla="val 50000"/>
            </a:avLst>
          </a:prstGeom>
          <a:solidFill>
            <a:srgbClr val="FFC000"/>
          </a:solidFill>
          <a:ln w="9525">
            <a:noFill/>
            <a:miter lim="800000"/>
          </a:ln>
        </p:spPr>
        <p:txBody>
          <a:bodyPr wrap="none" anchor="ctr"/>
          <a:lstStyle/>
          <a:p>
            <a:pPr algn="ctr"/>
            <a:r>
              <a:rPr lang="en-US" altLang="zh-CN" sz="4000" b="1">
                <a:solidFill>
                  <a:srgbClr val="C00000"/>
                </a:solidFill>
                <a:latin typeface="方正小标宋_GBK" pitchFamily="65" charset="-122"/>
                <a:ea typeface="方正小标宋_GBK" pitchFamily="65" charset="-122"/>
              </a:rPr>
              <a:t>!</a:t>
            </a:r>
            <a:endParaRPr lang="zh-CN" altLang="en-US" sz="4000" b="1">
              <a:solidFill>
                <a:srgbClr val="C00000"/>
              </a:solidFill>
              <a:latin typeface="方正小标宋_GBK" pitchFamily="65" charset="-122"/>
              <a:ea typeface="方正小标宋_GBK" pitchFamily="65" charset="-122"/>
            </a:endParaRPr>
          </a:p>
        </p:txBody>
      </p:sp>
      <p:sp>
        <p:nvSpPr>
          <p:cNvPr id="30751" name="TextBox 19"/>
          <p:cNvSpPr txBox="1">
            <a:spLocks noChangeArrowheads="1"/>
          </p:cNvSpPr>
          <p:nvPr/>
        </p:nvSpPr>
        <p:spPr bwMode="auto">
          <a:xfrm>
            <a:off x="1403350" y="5805488"/>
            <a:ext cx="7524750" cy="4302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2200" b="1" dirty="0">
                <a:solidFill>
                  <a:schemeClr val="accent1"/>
                </a:solidFill>
                <a:latin typeface="华文中宋" panose="02010600040101010101" pitchFamily="2" charset="-122"/>
                <a:ea typeface="华文中宋" panose="02010600040101010101" pitchFamily="2" charset="-122"/>
              </a:rPr>
              <a:t>监考教师须在答题卡袋面上说明两套题目的有效作答范围。</a:t>
            </a:r>
            <a:endParaRPr lang="zh-CN" altLang="en-US" sz="2200" b="1" dirty="0">
              <a:solidFill>
                <a:schemeClr val="accent1"/>
              </a:solidFill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7" grpId="0"/>
      <p:bldP spid="30738" grpId="0"/>
      <p:bldP spid="30739" grpId="0"/>
      <p:bldP spid="30740" grpId="0"/>
      <p:bldP spid="30750" grpId="0" animBg="1"/>
      <p:bldP spid="3075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32770" name="矩形 3"/>
          <p:cNvSpPr>
            <a:spLocks noChangeArrowheads="1"/>
          </p:cNvSpPr>
          <p:nvPr/>
        </p:nvSpPr>
        <p:spPr bwMode="auto">
          <a:xfrm>
            <a:off x="468313" y="836613"/>
            <a:ext cx="6335712" cy="519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zh-CN" altLang="zh-CN" sz="2800" b="1" dirty="0">
                <a:solidFill>
                  <a:schemeClr val="accent1"/>
                </a:solidFill>
              </a:rPr>
              <a:t>条形码粘贴异常情况处理办法简表</a:t>
            </a:r>
            <a:endParaRPr lang="zh-CN" altLang="en-US" sz="2800" b="1" dirty="0">
              <a:solidFill>
                <a:schemeClr val="accent1"/>
              </a:solidFill>
            </a:endParaRPr>
          </a:p>
        </p:txBody>
      </p:sp>
      <p:pic>
        <p:nvPicPr>
          <p:cNvPr id="32774" name="Picture 6" descr="图片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" y="1422400"/>
            <a:ext cx="8031162" cy="4886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77875" y="620395"/>
            <a:ext cx="7221855" cy="5332730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71755" tIns="36195" rIns="71755" bIns="36195" rtlCol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42900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en-US" altLang="zh-CN" sz="2800" b="1" spc="0" dirty="0">
                <a:solidFill>
                  <a:srgbClr val="00B05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800" b="1" spc="0" dirty="0">
                <a:solidFill>
                  <a:srgbClr val="00B05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要核实考生身份 </a:t>
            </a:r>
            <a:endParaRPr lang="zh-CN" altLang="en-US" sz="2800" b="1" spc="0" dirty="0">
              <a:solidFill>
                <a:srgbClr val="00B05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spc="0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683895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核实身份防代考——确保每个考生坐的是自己座位</a:t>
            </a:r>
            <a:r>
              <a:rPr lang="zh-CN" altLang="en-US" sz="2400" b="1" spc="0" dirty="0" smtClean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。代考考生依规留校察看处分。</a:t>
            </a: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683895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入场验证：准考证、身份证、校园卡。</a:t>
            </a: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683895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入场签名：考生逐一在《签到表》上签名。</a:t>
            </a: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683895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入座复查：考生入座后复查是否与证件相符、是否坐对座位，并且收考生的诚信应考承诺书。</a:t>
            </a: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600075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348615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dirty="0">
              <a:solidFill>
                <a:srgbClr val="FFC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777875" y="620395"/>
            <a:ext cx="7221855" cy="5944448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71755" tIns="36195" rIns="71755" bIns="36195" rtlCol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42900" font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en-US" altLang="zh-CN" sz="2800" b="1" spc="0" dirty="0">
                <a:solidFill>
                  <a:srgbClr val="00B05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800" b="1" spc="0" dirty="0">
                <a:solidFill>
                  <a:srgbClr val="00B05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要熟悉操作规程 </a:t>
            </a:r>
            <a:endParaRPr lang="zh-CN" altLang="en-US" sz="2800" b="1" spc="0" dirty="0">
              <a:solidFill>
                <a:srgbClr val="00B05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1026795" lvl="0" indent="-34290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准确把握时间：领卷时间、入场时间、发卷时间、收卷时间。</a:t>
            </a:r>
            <a:endParaRPr lang="zh-CN" altLang="en-US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1026795" lvl="0" indent="-34290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提示阅读：下发试题册后要求每个考生立即阅读试题册封面的“敬告考生”内容。</a:t>
            </a: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1026795" lvl="0" indent="-34290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检查填涂：逐一查看条形码及考生信息是否填涂正确。</a:t>
            </a: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1026795" lvl="0" indent="-34290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正确装袋：明确区分卡</a:t>
            </a:r>
            <a:r>
              <a:rPr lang="en-US" altLang="zh-CN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、卡</a:t>
            </a:r>
            <a:r>
              <a:rPr lang="en-US" altLang="zh-CN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，不得混装，小号在上、大号在下（含缺考）顺序各入各袋。</a:t>
            </a: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8615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dirty="0">
              <a:solidFill>
                <a:srgbClr val="FFC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15616" y="620687"/>
            <a:ext cx="7632848" cy="675976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71755" tIns="36195" rIns="71755" bIns="36195" rtlCol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42900" lvl="0" indent="-457200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en-US" altLang="zh-CN" sz="2800" b="1" spc="0" dirty="0">
                <a:solidFill>
                  <a:srgbClr val="00B05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3.</a:t>
            </a:r>
            <a:r>
              <a:rPr lang="zh-CN" altLang="en-US" sz="2800" b="1" spc="0" dirty="0">
                <a:solidFill>
                  <a:srgbClr val="00B05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要正确填写缺考信息</a:t>
            </a:r>
            <a:endParaRPr lang="zh-CN" altLang="en-US" sz="2800" b="1" spc="0" dirty="0">
              <a:solidFill>
                <a:srgbClr val="00B05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8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    注意：登记了缺考就是零分</a:t>
            </a: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    核对桌贴与签到表信息是否一致，并在试卷及答题卡上填涂考生姓名、座位号，填写《考场记录单》，不动条形码，不单独分装答题卡。</a:t>
            </a:r>
            <a:endParaRPr lang="en-US" altLang="zh-CN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en-US" altLang="zh-CN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0" dirty="0">
                <a:solidFill>
                  <a:srgbClr val="FF000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提示：缺考考生的试卷、答题卡不得作为正常试卷给其他考生使用。</a:t>
            </a:r>
            <a:endParaRPr lang="zh-CN" altLang="en-US" sz="2400" b="1" spc="0" dirty="0">
              <a:solidFill>
                <a:srgbClr val="FF0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57200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+mj-lt"/>
              <a:buNone/>
            </a:pP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600075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348615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0" lvl="0" indent="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115616" y="620688"/>
            <a:ext cx="7067311" cy="4571764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71755" tIns="36195" rIns="71755" bIns="36195" rtlCol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42900" lvl="0" indent="-457200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en-US" altLang="zh-CN" sz="2800" b="1" spc="0" dirty="0">
                <a:solidFill>
                  <a:srgbClr val="00B05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4.</a:t>
            </a:r>
            <a:r>
              <a:rPr lang="zh-CN" altLang="en-US" sz="2800" b="1" spc="0" dirty="0">
                <a:solidFill>
                  <a:srgbClr val="00B05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要严防考试作弊</a:t>
            </a:r>
            <a:endParaRPr lang="zh-CN" altLang="en-US" sz="2800" b="1" spc="0" dirty="0">
              <a:solidFill>
                <a:srgbClr val="00B05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lvl="0" indent="0" algn="l" eaLnBrk="1" fontAlgn="ctr" latinLnBrk="0" hangingPunct="1">
              <a:lnSpc>
                <a:spcPct val="100000"/>
              </a:lnSpc>
              <a:spcBef>
                <a:spcPts val="18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   违纪处理有原则</a:t>
            </a: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lvl="0" font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                     ——预防为主、丑话在先、公平公正。</a:t>
            </a: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lvl="0" font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    考生入场时严格执行金属探测操作，防止考生携带手机；考试期间发现违纪</a:t>
            </a:r>
            <a:r>
              <a:rPr lang="en-US" altLang="zh-CN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舞弊情况，请监考老师在考场记录单上详细记载违纪/舞弊情况并要求考生签名；保留相关违纪证据，以备应诉取证。</a:t>
            </a:r>
            <a:endParaRPr lang="en-US" altLang="zh-CN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342900" lvl="0" font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如监考老师发现违纪</a:t>
            </a:r>
            <a:r>
              <a:rPr lang="en-US" altLang="zh-CN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/</a:t>
            </a: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舞弊情况，未按程序处理的，将根据情节严重程度进行问责。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348615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dirty="0">
              <a:solidFill>
                <a:srgbClr val="FFC00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18222" y="620689"/>
            <a:ext cx="7298194" cy="6076315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71755" tIns="36195" rIns="71755" bIns="36195" rtlCol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342900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en-US" altLang="zh-CN" sz="2800" b="1" spc="0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1.</a:t>
            </a:r>
            <a:r>
              <a:rPr lang="zh-CN" altLang="en-US" sz="2800" b="1" spc="0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不迟到或随意调换监考</a:t>
            </a:r>
            <a:endParaRPr lang="zh-CN" altLang="en-US" sz="2400" b="1" spc="0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marL="457200" lvl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到岗时间：上午8: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0，下午14: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0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457200" lvl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考务办地点：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942975" lvl="0" indent="-342900" font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瑶湖校区：惟义楼三区1楼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W3101, W3103, W3107, W3109,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实验楼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L-</a:t>
            </a:r>
            <a:r>
              <a:rPr lang="zh-CN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南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318</a:t>
            </a:r>
            <a:endParaRPr lang="zh-CN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942975" lvl="0" indent="-342900" font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l"/>
            </a:pP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青山湖校区：双理楼二楼会议室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457200" lvl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</a:pP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en-US" sz="2400" b="1" spc="0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调换</a:t>
            </a: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监考：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1057275" lvl="0" indent="-457200" font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必须填写监考调换申请表，盖单位公章，提前一天报教务处管理科。监考老师必须是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65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岁以下的正式教职工。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1057275" lvl="0" indent="-45720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pitchFamily="2" charset="2"/>
              <a:buChar char="l"/>
            </a:pP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未报备的老师，视情节严重程度认定为一般教学事故或严重教学事故。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600075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0" lvl="0" indent="457200" algn="l" fontAlgn="ctr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714500" cy="1543050"/>
          </a:xfrm>
          <a:prstGeom prst="rect">
            <a:avLst/>
          </a:prstGeom>
        </p:spPr>
      </p:pic>
      <p:sp>
        <p:nvSpPr>
          <p:cNvPr id="6" name="文本框 5"/>
          <p:cNvSpPr txBox="1"/>
          <p:nvPr>
            <p:custDataLst>
              <p:tags r:id="rId2"/>
            </p:custDataLst>
          </p:nvPr>
        </p:nvSpPr>
        <p:spPr>
          <a:xfrm>
            <a:off x="1017905" y="244475"/>
            <a:ext cx="7154495" cy="4715393"/>
          </a:xfrm>
          <a:prstGeom prst="rect">
            <a:avLst/>
          </a:prstGeom>
          <a:noFill/>
          <a:ln>
            <a:noFill/>
            <a:prstDash val="dash"/>
          </a:ln>
        </p:spPr>
        <p:txBody>
          <a:bodyPr wrap="square" lIns="71755" tIns="36195" rIns="71755" bIns="36195" rtlCol="0">
            <a:spAutoFit/>
          </a:bodyPr>
          <a:lstStyle>
            <a:defPPr>
              <a:defRPr lang="zh-CN"/>
            </a:defPPr>
            <a:lvl1pPr fontAlgn="auto">
              <a:lnSpc>
                <a:spcPct val="130000"/>
              </a:lnSpc>
              <a:spcAft>
                <a:spcPts val="1000"/>
              </a:spcAft>
              <a:defRPr sz="1600" spc="150"/>
            </a:lvl1pPr>
          </a:lstStyle>
          <a:p>
            <a:pPr marL="600075" lvl="0" indent="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None/>
            </a:pP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marL="691515" lvl="0" indent="-342900" algn="l" eaLnBrk="1" fontAlgn="ctr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Wingdings" panose="05000000000000000000" charset="0"/>
              <a:buChar char="Ø"/>
            </a:pPr>
            <a:r>
              <a:rPr lang="en-US" altLang="zh-CN" sz="2800" b="1" spc="0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2.</a:t>
            </a:r>
            <a:r>
              <a:rPr lang="zh-CN" altLang="en-US" sz="2800" b="1" spc="0" dirty="0">
                <a:solidFill>
                  <a:schemeClr val="accent1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不组织或协同作弊</a:t>
            </a:r>
            <a:endParaRPr lang="zh-CN" altLang="en-US" sz="24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  <a:hlinkClick r:id="rId3" action="ppaction://hlinksldjump"/>
            </a:endParaRPr>
          </a:p>
          <a:p>
            <a:pPr lvl="0" indent="0" algn="l" eaLnBrk="1" latinLnBrk="0" hangingPunct="1">
              <a:lnSpc>
                <a:spcPct val="100000"/>
              </a:lnSpc>
            </a:pPr>
            <a:r>
              <a:rPr lang="zh-CN" alt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    </a:t>
            </a:r>
            <a:endParaRPr lang="en-US" altLang="zh-CN" sz="24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  <a:sym typeface="+mn-ea"/>
            </a:endParaRPr>
          </a:p>
          <a:p>
            <a:pPr lvl="0" indent="0" algn="l" eaLnBrk="1" latinLnBrk="0" hangingPunct="1">
              <a:lnSpc>
                <a:spcPct val="100000"/>
              </a:lnSpc>
            </a:pPr>
            <a:r>
              <a:rPr lang="en-US" altLang="zh-CN" sz="24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      </a:t>
            </a:r>
            <a:r>
              <a:rPr lang="zh-CN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刑法修正案（九）关于考试作弊的内容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：</a:t>
            </a:r>
            <a:endParaRPr lang="zh-CN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lvl="0" indent="0" algn="l" eaLnBrk="1" latinLnBrk="0" hangingPunct="1">
              <a:lnSpc>
                <a:spcPct val="100000"/>
              </a:lnSpc>
            </a:pP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     （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在法律规定的国家考试中，组织作弊的，处三年以下有期徒刑或者拘役，并处或者单处罚金；情节严重的，处三年以上七年以下有期徒刑，并处罚金。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lvl="0" indent="0" algn="l" eaLnBrk="1" latinLnBrk="0" hangingPunct="1">
              <a:lnSpc>
                <a:spcPct val="100000"/>
              </a:lnSpc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为他人实施前款犯罪提供作弊器材或者其他帮助的，依照前款的规定处罚。</a:t>
            </a:r>
            <a:endParaRPr lang="en-US" altLang="zh-CN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  <a:p>
            <a:pPr lvl="0" indent="0" algn="l" eaLnBrk="1" latinLnBrk="0" hangingPunct="1">
              <a:lnSpc>
                <a:spcPct val="100000"/>
              </a:lnSpc>
            </a:pP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     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  <a:sym typeface="+mn-ea"/>
              </a:rPr>
              <a:t>）</a:t>
            </a:r>
            <a:r>
              <a:rPr lang="zh-CN" altLang="zh-CN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为实施考试作弊行为，向他人非法出售或者提供第一款规定的考试的试题、答案的，依照第一款的规定处罚</a:t>
            </a:r>
            <a:r>
              <a:rPr lang="zh-CN" altLang="en-US" sz="2000" b="1" dirty="0">
                <a:solidFill>
                  <a:srgbClr val="002060"/>
                </a:solidFill>
                <a:latin typeface="Times New Roman" panose="02020603050405020304" pitchFamily="18" charset="0"/>
                <a:ea typeface="华文中宋" panose="02010600040101010101" pitchFamily="2" charset="-122"/>
                <a:cs typeface="Times New Roman" panose="02020603050405020304" pitchFamily="18" charset="0"/>
              </a:rPr>
              <a:t>。</a:t>
            </a:r>
            <a:endParaRPr lang="zh-CN" altLang="en-US" sz="2000" b="1" dirty="0">
              <a:solidFill>
                <a:srgbClr val="002060"/>
              </a:solidFill>
              <a:latin typeface="Times New Roman" panose="02020603050405020304" pitchFamily="18" charset="0"/>
              <a:ea typeface="华文中宋" panose="0201060004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</p:sld>
</file>

<file path=ppt/tags/tag1.xml><?xml version="1.0" encoding="utf-8"?>
<p:tagLst xmlns:p="http://schemas.openxmlformats.org/presentationml/2006/main">
  <p:tag name="KSO_WM_UNIT_TEXT_PART_ID_V2" val="d-2-1"/>
  <p:tag name="KSO_WM_UNIT_PRESET_TEXT_INDEX" val="0"/>
  <p:tag name="KSO_WM_UNIT_PRESET_TEXT_LEN" val="0"/>
  <p:tag name="KSO_WM_UNIT_NOCLEAR" val="0"/>
  <p:tag name="KSO_WM_UNIT_VALUE" val="437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ultOutline0_2*f*1"/>
  <p:tag name="KSO_WM_TEMPLATE_CATEGORY" val="MultOutline"/>
  <p:tag name="KSO_WM_TEMPLATE_INDEX" val="0"/>
  <p:tag name="KSO_WM_UNIT_LAYERLEVEL" val="1"/>
  <p:tag name="KSO_WM_TAG_VERSION" val="1.0"/>
  <p:tag name="KSO_WM_BEAUTIFY_FLAG" val="#wm#"/>
  <p:tag name="KSO_WM_UNIT_TEXTBOXSTYLE_GUID" val="{042e0ed1-6a6b-43d9-b0c2-6dc5352044c3}"/>
  <p:tag name="KSO_WM_UNIT_TEXTBOXSTYLE_INDEX" val="2"/>
  <p:tag name="KSO_WM_UNIT_TEXTBOXSTYLE_TYPE" val="MultOutline"/>
</p:tagLst>
</file>

<file path=ppt/tags/tag10.xml><?xml version="1.0" encoding="utf-8"?>
<p:tagLst xmlns:p="http://schemas.openxmlformats.org/presentationml/2006/main">
  <p:tag name="KSO_WPP_MARK_KEY" val="919a1a85-acc0-4c63-a73d-6772bbb9f227"/>
  <p:tag name="COMMONDATA" val="eyJoZGlkIjoiMTlhMGIzZjIzM2ZlY2VhNjc1MzJhNGRkMmJjY2ExNmEifQ=="/>
</p:tagLst>
</file>

<file path=ppt/tags/tag2.xml><?xml version="1.0" encoding="utf-8"?>
<p:tagLst xmlns:p="http://schemas.openxmlformats.org/presentationml/2006/main">
  <p:tag name="KSO_WM_UNIT_TEXT_PART_ID_V2" val="d-2-1"/>
  <p:tag name="KSO_WM_UNIT_PRESET_TEXT_INDEX" val="0"/>
  <p:tag name="KSO_WM_UNIT_PRESET_TEXT_LEN" val="0"/>
  <p:tag name="KSO_WM_UNIT_NOCLEAR" val="0"/>
  <p:tag name="KSO_WM_UNIT_VALUE" val="437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ultOutline0_2*f*1"/>
  <p:tag name="KSO_WM_TEMPLATE_CATEGORY" val="MultOutline"/>
  <p:tag name="KSO_WM_TEMPLATE_INDEX" val="0"/>
  <p:tag name="KSO_WM_UNIT_LAYERLEVEL" val="1"/>
  <p:tag name="KSO_WM_TAG_VERSION" val="1.0"/>
  <p:tag name="KSO_WM_BEAUTIFY_FLAG" val="#wm#"/>
  <p:tag name="KSO_WM_UNIT_TEXTBOXSTYLE_GUID" val="{042e0ed1-6a6b-43d9-b0c2-6dc5352044c3}"/>
  <p:tag name="KSO_WM_UNIT_TEXTBOXSTYLE_INDEX" val="2"/>
  <p:tag name="KSO_WM_UNIT_TEXTBOXSTYLE_TYPE" val="MultOutline"/>
</p:tagLst>
</file>

<file path=ppt/tags/tag3.xml><?xml version="1.0" encoding="utf-8"?>
<p:tagLst xmlns:p="http://schemas.openxmlformats.org/presentationml/2006/main">
  <p:tag name="KSO_WM_UNIT_TEXT_PART_ID_V2" val="d-2-1"/>
  <p:tag name="KSO_WM_UNIT_PRESET_TEXT_INDEX" val="0"/>
  <p:tag name="KSO_WM_UNIT_PRESET_TEXT_LEN" val="0"/>
  <p:tag name="KSO_WM_UNIT_NOCLEAR" val="0"/>
  <p:tag name="KSO_WM_UNIT_VALUE" val="437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ultOutline0_2*f*1"/>
  <p:tag name="KSO_WM_TEMPLATE_CATEGORY" val="MultOutline"/>
  <p:tag name="KSO_WM_TEMPLATE_INDEX" val="0"/>
  <p:tag name="KSO_WM_UNIT_LAYERLEVEL" val="1"/>
  <p:tag name="KSO_WM_TAG_VERSION" val="1.0"/>
  <p:tag name="KSO_WM_BEAUTIFY_FLAG" val="#wm#"/>
  <p:tag name="KSO_WM_UNIT_TEXTBOXSTYLE_GUID" val="{042e0ed1-6a6b-43d9-b0c2-6dc5352044c3}"/>
  <p:tag name="KSO_WM_UNIT_TEXTBOXSTYLE_INDEX" val="2"/>
  <p:tag name="KSO_WM_UNIT_TEXTBOXSTYLE_TYPE" val="MultOutline"/>
</p:tagLst>
</file>

<file path=ppt/tags/tag4.xml><?xml version="1.0" encoding="utf-8"?>
<p:tagLst xmlns:p="http://schemas.openxmlformats.org/presentationml/2006/main">
  <p:tag name="KSO_WM_UNIT_TEXT_PART_ID_V2" val="d-2-1"/>
  <p:tag name="KSO_WM_UNIT_PRESET_TEXT_INDEX" val="0"/>
  <p:tag name="KSO_WM_UNIT_PRESET_TEXT_LEN" val="0"/>
  <p:tag name="KSO_WM_UNIT_NOCLEAR" val="0"/>
  <p:tag name="KSO_WM_UNIT_VALUE" val="437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ultOutline0_2*f*1"/>
  <p:tag name="KSO_WM_TEMPLATE_CATEGORY" val="MultOutline"/>
  <p:tag name="KSO_WM_TEMPLATE_INDEX" val="0"/>
  <p:tag name="KSO_WM_UNIT_LAYERLEVEL" val="1"/>
  <p:tag name="KSO_WM_TAG_VERSION" val="1.0"/>
  <p:tag name="KSO_WM_BEAUTIFY_FLAG" val="#wm#"/>
  <p:tag name="KSO_WM_UNIT_TEXTBOXSTYLE_GUID" val="{042e0ed1-6a6b-43d9-b0c2-6dc5352044c3}"/>
  <p:tag name="KSO_WM_UNIT_TEXTBOXSTYLE_INDEX" val="2"/>
  <p:tag name="KSO_WM_UNIT_TEXTBOXSTYLE_TYPE" val="MultOutline"/>
</p:tagLst>
</file>

<file path=ppt/tags/tag5.xml><?xml version="1.0" encoding="utf-8"?>
<p:tagLst xmlns:p="http://schemas.openxmlformats.org/presentationml/2006/main">
  <p:tag name="KSO_WM_UNIT_TEXT_PART_ID_V2" val="d-2-1"/>
  <p:tag name="KSO_WM_UNIT_PRESET_TEXT_INDEX" val="0"/>
  <p:tag name="KSO_WM_UNIT_PRESET_TEXT_LEN" val="0"/>
  <p:tag name="KSO_WM_UNIT_NOCLEAR" val="0"/>
  <p:tag name="KSO_WM_UNIT_VALUE" val="437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ultOutline0_2*f*1"/>
  <p:tag name="KSO_WM_TEMPLATE_CATEGORY" val="MultOutline"/>
  <p:tag name="KSO_WM_TEMPLATE_INDEX" val="0"/>
  <p:tag name="KSO_WM_UNIT_LAYERLEVEL" val="1"/>
  <p:tag name="KSO_WM_TAG_VERSION" val="1.0"/>
  <p:tag name="KSO_WM_BEAUTIFY_FLAG" val="#wm#"/>
  <p:tag name="KSO_WM_UNIT_TEXTBOXSTYLE_GUID" val="{042e0ed1-6a6b-43d9-b0c2-6dc5352044c3}"/>
  <p:tag name="KSO_WM_UNIT_TEXTBOXSTYLE_INDEX" val="2"/>
  <p:tag name="KSO_WM_UNIT_TEXTBOXSTYLE_TYPE" val="MultOutline"/>
</p:tagLst>
</file>

<file path=ppt/tags/tag6.xml><?xml version="1.0" encoding="utf-8"?>
<p:tagLst xmlns:p="http://schemas.openxmlformats.org/presentationml/2006/main">
  <p:tag name="KSO_WM_UNIT_TEXT_PART_ID_V2" val="d-2-1"/>
  <p:tag name="KSO_WM_UNIT_PRESET_TEXT_INDEX" val="0"/>
  <p:tag name="KSO_WM_UNIT_PRESET_TEXT_LEN" val="0"/>
  <p:tag name="KSO_WM_UNIT_NOCLEAR" val="0"/>
  <p:tag name="KSO_WM_UNIT_VALUE" val="437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ultOutline0_2*f*1"/>
  <p:tag name="KSO_WM_TEMPLATE_CATEGORY" val="MultOutline"/>
  <p:tag name="KSO_WM_TEMPLATE_INDEX" val="0"/>
  <p:tag name="KSO_WM_UNIT_LAYERLEVEL" val="1"/>
  <p:tag name="KSO_WM_TAG_VERSION" val="1.0"/>
  <p:tag name="KSO_WM_BEAUTIFY_FLAG" val="#wm#"/>
  <p:tag name="KSO_WM_UNIT_TEXTBOXSTYLE_GUID" val="{042e0ed1-6a6b-43d9-b0c2-6dc5352044c3}"/>
  <p:tag name="KSO_WM_UNIT_TEXTBOXSTYLE_INDEX" val="2"/>
  <p:tag name="KSO_WM_UNIT_TEXTBOXSTYLE_TYPE" val="MultOutline"/>
</p:tagLst>
</file>

<file path=ppt/tags/tag7.xml><?xml version="1.0" encoding="utf-8"?>
<p:tagLst xmlns:p="http://schemas.openxmlformats.org/presentationml/2006/main">
  <p:tag name="KSO_WM_UNIT_TEXT_PART_ID_V2" val="d-2-1"/>
  <p:tag name="KSO_WM_UNIT_PRESET_TEXT_INDEX" val="0"/>
  <p:tag name="KSO_WM_UNIT_PRESET_TEXT_LEN" val="0"/>
  <p:tag name="KSO_WM_UNIT_NOCLEAR" val="0"/>
  <p:tag name="KSO_WM_UNIT_VALUE" val="437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ultOutline0_2*f*1"/>
  <p:tag name="KSO_WM_TEMPLATE_CATEGORY" val="MultOutline"/>
  <p:tag name="KSO_WM_TEMPLATE_INDEX" val="0"/>
  <p:tag name="KSO_WM_UNIT_LAYERLEVEL" val="1"/>
  <p:tag name="KSO_WM_TAG_VERSION" val="1.0"/>
  <p:tag name="KSO_WM_BEAUTIFY_FLAG" val="#wm#"/>
  <p:tag name="KSO_WM_UNIT_TEXTBOXSTYLE_GUID" val="{042e0ed1-6a6b-43d9-b0c2-6dc5352044c3}"/>
  <p:tag name="KSO_WM_UNIT_TEXTBOXSTYLE_INDEX" val="2"/>
  <p:tag name="KSO_WM_UNIT_TEXTBOXSTYLE_TYPE" val="MultOutline"/>
</p:tagLst>
</file>

<file path=ppt/tags/tag8.xml><?xml version="1.0" encoding="utf-8"?>
<p:tagLst xmlns:p="http://schemas.openxmlformats.org/presentationml/2006/main">
  <p:tag name="KSO_WM_UNIT_TEXT_PART_ID_V2" val="d-2-1"/>
  <p:tag name="KSO_WM_UNIT_PRESET_TEXT_INDEX" val="0"/>
  <p:tag name="KSO_WM_UNIT_PRESET_TEXT_LEN" val="0"/>
  <p:tag name="KSO_WM_UNIT_NOCLEAR" val="0"/>
  <p:tag name="KSO_WM_UNIT_VALUE" val="4375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MultOutline0_2*f*1"/>
  <p:tag name="KSO_WM_TEMPLATE_CATEGORY" val="MultOutline"/>
  <p:tag name="KSO_WM_TEMPLATE_INDEX" val="0"/>
  <p:tag name="KSO_WM_UNIT_LAYERLEVEL" val="1"/>
  <p:tag name="KSO_WM_TAG_VERSION" val="1.0"/>
  <p:tag name="KSO_WM_BEAUTIFY_FLAG" val="#wm#"/>
  <p:tag name="KSO_WM_UNIT_TEXTBOXSTYLE_GUID" val="{042e0ed1-6a6b-43d9-b0c2-6dc5352044c3}"/>
  <p:tag name="KSO_WM_UNIT_TEXTBOXSTYLE_INDEX" val="2"/>
  <p:tag name="KSO_WM_UNIT_TEXTBOXSTYLE_TYPE" val="MultOutline"/>
</p:tagLst>
</file>

<file path=ppt/tags/tag9.xml><?xml version="1.0" encoding="utf-8"?>
<p:tagLst xmlns:p="http://schemas.openxmlformats.org/presentationml/2006/main">
  <p:tag name="KSO_WM_UNIT_TABLE_BEAUTIFY" val="smartTable{9d1a0a0e-f146-4389-8b48-5936e33dcf7a}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角度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Ripple</Template>
  <TotalTime>0</TotalTime>
  <Words>4937</Words>
  <Application>WPS 演示</Application>
  <PresentationFormat>全屏显示(4:3)</PresentationFormat>
  <Paragraphs>693</Paragraphs>
  <Slides>39</Slides>
  <Notes>10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39</vt:i4>
      </vt:variant>
    </vt:vector>
  </HeadingPairs>
  <TitlesOfParts>
    <vt:vector size="57" baseType="lpstr">
      <vt:lpstr>Arial</vt:lpstr>
      <vt:lpstr>宋体</vt:lpstr>
      <vt:lpstr>Wingdings</vt:lpstr>
      <vt:lpstr>黑体</vt:lpstr>
      <vt:lpstr>等线</vt:lpstr>
      <vt:lpstr>Times New Roman</vt:lpstr>
      <vt:lpstr>华文中宋</vt:lpstr>
      <vt:lpstr>Wingdings</vt:lpstr>
      <vt:lpstr>Franklin Gothic Medium</vt:lpstr>
      <vt:lpstr>微软雅黑</vt:lpstr>
      <vt:lpstr>Arial Unicode MS</vt:lpstr>
      <vt:lpstr>Calibri</vt:lpstr>
      <vt:lpstr>方正小标宋_GBK</vt:lpstr>
      <vt:lpstr>华文琥珀</vt:lpstr>
      <vt:lpstr>华文彩云</vt:lpstr>
      <vt:lpstr>Franklin Gothic Book</vt:lpstr>
      <vt:lpstr>隶书</vt:lpstr>
      <vt:lpstr>角度</vt:lpstr>
      <vt:lpstr>2023年6月CET监考培训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NEEA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大学英语四六级考试考务会</dc:title>
  <dc:creator>王伟</dc:creator>
  <cp:lastModifiedBy>黄伟</cp:lastModifiedBy>
  <cp:revision>1372</cp:revision>
  <dcterms:created xsi:type="dcterms:W3CDTF">2005-07-20T01:25:00Z</dcterms:created>
  <dcterms:modified xsi:type="dcterms:W3CDTF">2023-06-15T07:37:36Z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2052-11.1.0.14309</vt:lpwstr>
  </property>
  <property fmtid="{D5CDD505-2E9C-101B-9397-08002B2CF9AE}" pid="3" name="ICV">
    <vt:lpwstr>66692B2EA25A44048E4216059F706425_13</vt:lpwstr>
  </property>
</Properties>
</file>